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DM Sans Italics" charset="1" panose="00000000000000000000"/>
      <p:regular r:id="rId34"/>
    </p:embeddedFont>
    <p:embeddedFont>
      <p:font typeface="Now Bold" charset="1" panose="00000800000000000000"/>
      <p:regular r:id="rId35"/>
    </p:embeddedFont>
    <p:embeddedFont>
      <p:font typeface="DM Sans" charset="1" panose="00000000000000000000"/>
      <p:regular r:id="rId37"/>
    </p:embeddedFont>
    <p:embeddedFont>
      <p:font typeface="DM Sans Bold" charset="1" panose="00000000000000000000"/>
      <p:regular r:id="rId38"/>
    </p:embeddedFont>
    <p:embeddedFont>
      <p:font typeface="Canva Sans" charset="1" panose="020B0503030501040103"/>
      <p:regular r:id="rId39"/>
    </p:embeddedFont>
    <p:embeddedFont>
      <p:font typeface="Poppins" charset="1" panose="00000500000000000000"/>
      <p:regular r:id="rId41"/>
    </p:embeddedFont>
    <p:embeddedFont>
      <p:font typeface="Nunito Bold" charset="1" panose="00000000000000000000"/>
      <p:regular r:id="rId42"/>
    </p:embeddedFont>
    <p:embeddedFont>
      <p:font typeface="Canva Sans Bold Italics" charset="1" panose="020B0803030501040103"/>
      <p:regular r:id="rId46"/>
    </p:embeddedFont>
    <p:embeddedFont>
      <p:font typeface="Canva Sans Bold" charset="1" panose="020B0803030501040103"/>
      <p:regular r:id="rId47"/>
    </p:embeddedFont>
    <p:embeddedFont>
      <p:font typeface="Canva Sans Italics" charset="1" panose="020B0503030501040103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Slides/notesSlide2.xml" Type="http://schemas.openxmlformats.org/officeDocument/2006/relationships/notes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notesSlides/notesSlide3.xml" Type="http://schemas.openxmlformats.org/officeDocument/2006/relationships/notes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notesSlides/notesSlide4.xml" Type="http://schemas.openxmlformats.org/officeDocument/2006/relationships/notesSlide"/><Relationship Id="rId44" Target="notesSlides/notesSlide5.xml" Type="http://schemas.openxmlformats.org/officeDocument/2006/relationships/notesSlide"/><Relationship Id="rId45" Target="notesSlides/notesSlide6.xml" Type="http://schemas.openxmlformats.org/officeDocument/2006/relationships/notes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notesSlides/notesSlide7.xml" Type="http://schemas.openxmlformats.org/officeDocument/2006/relationships/notesSlide"/><Relationship Id="rId49" Target="notesSlides/notesSlide8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9.xml" Type="http://schemas.openxmlformats.org/officeDocument/2006/relationships/notesSlide"/><Relationship Id="rId51" Target="notesSlides/notesSlide10.xml" Type="http://schemas.openxmlformats.org/officeDocument/2006/relationships/notesSlide"/><Relationship Id="rId52" Target="notesSlides/notesSlide11.xml" Type="http://schemas.openxmlformats.org/officeDocument/2006/relationships/notesSlide"/><Relationship Id="rId53" Target="notesSlides/notesSlide12.xml" Type="http://schemas.openxmlformats.org/officeDocument/2006/relationships/notesSlide"/><Relationship Id="rId54" Target="notesSlides/notesSlide13.xml" Type="http://schemas.openxmlformats.org/officeDocument/2006/relationships/notesSlide"/><Relationship Id="rId55" Target="notesSlides/notesSlide14.xml" Type="http://schemas.openxmlformats.org/officeDocument/2006/relationships/notesSlide"/><Relationship Id="rId56" Target="notesSlides/notesSlide15.xml" Type="http://schemas.openxmlformats.org/officeDocument/2006/relationships/notesSlide"/><Relationship Id="rId57" Target="notesSlides/notesSlide16.xml" Type="http://schemas.openxmlformats.org/officeDocument/2006/relationships/notesSlide"/><Relationship Id="rId58" Target="fonts/font58.fntdata" Type="http://schemas.openxmlformats.org/officeDocument/2006/relationships/font"/><Relationship Id="rId59" Target="notesSlides/notesSlide17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8.xml" Type="http://schemas.openxmlformats.org/officeDocument/2006/relationships/notesSlide"/><Relationship Id="rId61" Target="notesSlides/notesSlide19.xml" Type="http://schemas.openxmlformats.org/officeDocument/2006/relationships/notesSlide"/><Relationship Id="rId62" Target="notesSlides/notesSlide20.xml" Type="http://schemas.openxmlformats.org/officeDocument/2006/relationships/notesSlide"/><Relationship Id="rId63" Target="notesSlides/notesSlide21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"Imagine you’re trying to teach a toddler the difference between a cat and a dog. At first, they guess randomly, but every time you correct them, they get better at it. Eventually, they can tell them apart effortlessly!"</a:t>
            </a:r>
          </a:p>
          <a:p>
            <a:r>
              <a:rPr lang="en-US"/>
              <a:t/>
            </a:r>
          </a:p>
          <a:p>
            <a:r>
              <a:rPr lang="en-US"/>
              <a:t>"Now, what if I told you that computers learn in the exact same way? They start with no knowledge, make mistakes, and improve over time."</a:t>
            </a:r>
          </a:p>
          <a:p>
            <a:r>
              <a:rPr lang="en-US"/>
              <a:t/>
            </a:r>
          </a:p>
          <a:p>
            <a:r>
              <a:rPr lang="en-US"/>
              <a:t>"But here’s the problem – all of this learning happens inside a black box! It’s just numbers changing inside a computer, and for many, that makes AI feel like magic."</a:t>
            </a:r>
          </a:p>
          <a:p>
            <a:r>
              <a:rPr lang="en-US"/>
              <a:t/>
            </a:r>
          </a:p>
          <a:p>
            <a:r>
              <a:rPr lang="en-US"/>
              <a:t>What if we could see through this box? What if we could bring this process to life? What if we could actually SEE a computer learning in real-time? That’s exactly what we’ve worked on"</a:t>
            </a:r>
          </a:p>
          <a:p>
            <a:r>
              <a:rPr lang="en-US"/>
              <a:t/>
            </a:r>
          </a:p>
          <a:p>
            <a:r>
              <a:rPr lang="en-US"/>
              <a:t>Good afternoon, Ladies and Gentlemen, we are FuzzBusters, and this is our mini project presentation, Neuron Glow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This is how a perceptron learns—by adjusting "thought patterns" (weights) every time it makes a mistake.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Our project builds a physical learning machine to show this process in action.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Inputs: Like a student observing apples and oranges, our perceptron gets inputs through potentiometers and a switch (like "eyes" for our AI).</a:t>
            </a:r>
          </a:p>
          <a:p>
            <a:r>
              <a:rPr lang="en-US"/>
              <a:t/>
            </a:r>
          </a:p>
          <a:p>
            <a:r>
              <a:rPr lang="en-US"/>
              <a:t>Learning Process: It guesses, checks if it’s right, and then adjusts itself automatically—just like a student correcting their mistakes.</a:t>
            </a:r>
          </a:p>
          <a:p>
            <a:r>
              <a:rPr lang="en-US"/>
              <a:t/>
            </a:r>
          </a:p>
          <a:p>
            <a:r>
              <a:rPr lang="en-US"/>
              <a:t>Outputs: Lights change to show how confident it is about its decision.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Key Features:</a:t>
            </a:r>
          </a:p>
          <a:p>
            <a:r>
              <a:rPr lang="en-US"/>
              <a:t/>
            </a:r>
          </a:p>
          <a:p>
            <a:r>
              <a:rPr lang="en-US"/>
              <a:t>✅ Uses randomly generated dataset with balanced positive and negative samples.</a:t>
            </a:r>
          </a:p>
          <a:p>
            <a:r>
              <a:rPr lang="en-US"/>
              <a:t>✅ Implements a weight update mechanism that follows learning rate-based adjustments.</a:t>
            </a:r>
          </a:p>
          <a:p>
            <a:r>
              <a:rPr lang="en-US"/>
              <a:t>✅ Maps weight changes to LED brightness, helping visualize the learning process.</a:t>
            </a:r>
          </a:p>
          <a:p>
            <a:r>
              <a:rPr lang="en-US"/>
              <a:t>✅ Button-controlled training epochs, allowing users to see the perceptron improve over time.</a:t>
            </a:r>
          </a:p>
          <a:p>
            <a:r>
              <a:rPr lang="en-US"/>
              <a:t/>
            </a:r>
          </a:p>
          <a:p>
            <a:r>
              <a:rPr lang="en-US"/>
              <a:t>Soft Decision Boundaries:</a:t>
            </a:r>
          </a:p>
          <a:p>
            <a:r>
              <a:rPr lang="en-US"/>
              <a:t>Gradual Learning Instead of Fixed Logic:</a:t>
            </a:r>
          </a:p>
          <a:p>
            <a:r>
              <a:rPr lang="en-US"/>
              <a:t>Continuous Input Range Instead of Binary Inputs: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Key Features:</a:t>
            </a:r>
          </a:p>
          <a:p>
            <a:r>
              <a:rPr lang="en-US"/>
              <a:t/>
            </a:r>
          </a:p>
          <a:p>
            <a:r>
              <a:rPr lang="en-US"/>
              <a:t>✅ Uses randomly generated dataset with balanced positive and negative samples.</a:t>
            </a:r>
          </a:p>
          <a:p>
            <a:r>
              <a:rPr lang="en-US"/>
              <a:t>✅ Implements a weight update mechanism that follows learning rate-based adjustments.</a:t>
            </a:r>
          </a:p>
          <a:p>
            <a:r>
              <a:rPr lang="en-US"/>
              <a:t>✅ Maps weight changes to LED brightness, helping visualize the learning process.</a:t>
            </a:r>
          </a:p>
          <a:p>
            <a:r>
              <a:rPr lang="en-US"/>
              <a:t>✅ Button-controlled training epochs, allowing users to see the perceptron improve over time.</a:t>
            </a:r>
          </a:p>
          <a:p>
            <a:r>
              <a:rPr lang="en-US"/>
              <a:t/>
            </a:r>
          </a:p>
          <a:p>
            <a:r>
              <a:rPr lang="en-US"/>
              <a:t>Soft Decision Boundaries:</a:t>
            </a:r>
          </a:p>
          <a:p>
            <a:r>
              <a:rPr lang="en-US"/>
              <a:t>Gradual Learning Instead of Fixed Logic:</a:t>
            </a:r>
          </a:p>
          <a:p>
            <a:r>
              <a:rPr lang="en-US"/>
              <a:t>Continuous Input Range Instead of Binary Inputs: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Inputs: Like a student observing apples and oranges, our perceptron gets inputs through potentiometers and a switch (like "eyes" for our AI).</a:t>
            </a:r>
          </a:p>
          <a:p>
            <a:r>
              <a:rPr lang="en-US"/>
              <a:t/>
            </a:r>
          </a:p>
          <a:p>
            <a:r>
              <a:rPr lang="en-US"/>
              <a:t>Learning Process: It guesses, checks if it’s right, and then adjusts itself automatically—just like a student correcting their mistakes.</a:t>
            </a:r>
          </a:p>
          <a:p>
            <a:r>
              <a:rPr lang="en-US"/>
              <a:t/>
            </a:r>
          </a:p>
          <a:p>
            <a:r>
              <a:rPr lang="en-US"/>
              <a:t>Outputs: Lights change to show how confident it is about its decision.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Key Features:</a:t>
            </a:r>
          </a:p>
          <a:p>
            <a:r>
              <a:rPr lang="en-US"/>
              <a:t/>
            </a:r>
          </a:p>
          <a:p>
            <a:r>
              <a:rPr lang="en-US"/>
              <a:t>✅ Uses randomly generated dataset with balanced positive and negative samples.</a:t>
            </a:r>
          </a:p>
          <a:p>
            <a:r>
              <a:rPr lang="en-US"/>
              <a:t>✅ Implements a weight update mechanism that follows learning rate-based adjustments.</a:t>
            </a:r>
          </a:p>
          <a:p>
            <a:r>
              <a:rPr lang="en-US"/>
              <a:t>✅ Maps weight changes to LED brightness, helping visualize the learning process.</a:t>
            </a:r>
          </a:p>
          <a:p>
            <a:r>
              <a:rPr lang="en-US"/>
              <a:t>✅ Button-controlled training epochs, allowing users to see the perceptron improve over time.</a:t>
            </a:r>
          </a:p>
          <a:p>
            <a:r>
              <a:rPr lang="en-US"/>
              <a:t/>
            </a:r>
          </a:p>
          <a:p>
            <a:r>
              <a:rPr lang="en-US"/>
              <a:t>Soft Decision Boundaries:</a:t>
            </a:r>
          </a:p>
          <a:p>
            <a:r>
              <a:rPr lang="en-US"/>
              <a:t>Gradual Learning Instead of Fixed Logic:</a:t>
            </a:r>
          </a:p>
          <a:p>
            <a:r>
              <a:rPr lang="en-US"/>
              <a:t>Continuous Input Range Instead of Binary Inputs: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Key Features:</a:t>
            </a:r>
          </a:p>
          <a:p>
            <a:r>
              <a:rPr lang="en-US"/>
              <a:t/>
            </a:r>
          </a:p>
          <a:p>
            <a:r>
              <a:rPr lang="en-US"/>
              <a:t>✅ Uses randomly generated dataset with balanced positive and negative samples.</a:t>
            </a:r>
          </a:p>
          <a:p>
            <a:r>
              <a:rPr lang="en-US"/>
              <a:t>✅ Implements a weight update mechanism that follows learning rate-based adjustments.</a:t>
            </a:r>
          </a:p>
          <a:p>
            <a:r>
              <a:rPr lang="en-US"/>
              <a:t>✅ Maps weight changes to LED brightness, helping visualize the learning process.</a:t>
            </a:r>
          </a:p>
          <a:p>
            <a:r>
              <a:rPr lang="en-US"/>
              <a:t>✅ Button-controlled training epochs, allowing users to see the perceptron improve over time.</a:t>
            </a:r>
          </a:p>
          <a:p>
            <a:r>
              <a:rPr lang="en-US"/>
              <a:t/>
            </a:r>
          </a:p>
          <a:p>
            <a:r>
              <a:rPr lang="en-US"/>
              <a:t>Soft Decision Boundaries:</a:t>
            </a:r>
          </a:p>
          <a:p>
            <a:r>
              <a:rPr lang="en-US"/>
              <a:t>Gradual Learning Instead of Fixed Logic:</a:t>
            </a:r>
          </a:p>
          <a:p>
            <a:r>
              <a:rPr lang="en-US"/>
              <a:t>Continuous Input Range Instead of Binary Inputs: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Key Features:</a:t>
            </a:r>
          </a:p>
          <a:p>
            <a:r>
              <a:rPr lang="en-US"/>
              <a:t/>
            </a:r>
          </a:p>
          <a:p>
            <a:r>
              <a:rPr lang="en-US"/>
              <a:t>✅ Uses randomly generated dataset with balanced positive and negative samples.</a:t>
            </a:r>
          </a:p>
          <a:p>
            <a:r>
              <a:rPr lang="en-US"/>
              <a:t>✅ Implements a weight update mechanism that follows learning rate-based adjustments.</a:t>
            </a:r>
          </a:p>
          <a:p>
            <a:r>
              <a:rPr lang="en-US"/>
              <a:t>✅ Maps weight changes to LED brightness, helping visualize the learning process.</a:t>
            </a:r>
          </a:p>
          <a:p>
            <a:r>
              <a:rPr lang="en-US"/>
              <a:t>✅ Button-controlled training epochs, allowing users to see the perceptron improve over time.</a:t>
            </a:r>
          </a:p>
          <a:p>
            <a:r>
              <a:rPr lang="en-US"/>
              <a:t/>
            </a:r>
          </a:p>
          <a:p>
            <a:r>
              <a:rPr lang="en-US"/>
              <a:t>Soft Decision Boundaries:</a:t>
            </a:r>
          </a:p>
          <a:p>
            <a:r>
              <a:rPr lang="en-US"/>
              <a:t>Gradual Learning Instead of Fixed Logic:</a:t>
            </a:r>
          </a:p>
          <a:p>
            <a:r>
              <a:rPr lang="en-US"/>
              <a:t>Continuous Input Range Instead of Binary Inputs: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Key Features:</a:t>
            </a:r>
          </a:p>
          <a:p>
            <a:r>
              <a:rPr lang="en-US"/>
              <a:t/>
            </a:r>
          </a:p>
          <a:p>
            <a:r>
              <a:rPr lang="en-US"/>
              <a:t>✅ Uses randomly generated dataset with balanced positive and negative samples.</a:t>
            </a:r>
          </a:p>
          <a:p>
            <a:r>
              <a:rPr lang="en-US"/>
              <a:t>✅ Implements a weight update mechanism that follows learning rate-based adjustments.</a:t>
            </a:r>
          </a:p>
          <a:p>
            <a:r>
              <a:rPr lang="en-US"/>
              <a:t>✅ Maps weight changes to LED brightness, helping visualize the learning process.</a:t>
            </a:r>
          </a:p>
          <a:p>
            <a:r>
              <a:rPr lang="en-US"/>
              <a:t>✅ Button-controlled training epochs, allowing users to see the perceptron improve over time.</a:t>
            </a:r>
          </a:p>
          <a:p>
            <a:r>
              <a:rPr lang="en-US"/>
              <a:t/>
            </a:r>
          </a:p>
          <a:p>
            <a:r>
              <a:rPr lang="en-US"/>
              <a:t>Soft Decision Boundaries:</a:t>
            </a:r>
          </a:p>
          <a:p>
            <a:r>
              <a:rPr lang="en-US"/>
              <a:t>Gradual Learning Instead of Fixed Logic:</a:t>
            </a:r>
          </a:p>
          <a:p>
            <a:r>
              <a:rPr lang="en-US"/>
              <a:t>Continuous Input Range Instead of Binary Inputs: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is FuzzBusters Team</a:t>
            </a:r>
          </a:p>
          <a:p>
            <a:r>
              <a:rPr lang="en-US"/>
              <a:t/>
            </a:r>
          </a:p>
          <a:p>
            <a:r>
              <a:rPr lang="en-US"/>
              <a:t>Ravindu</a:t>
            </a:r>
          </a:p>
          <a:p>
            <a:r>
              <a:rPr lang="en-US"/>
              <a:t>Pinidu</a:t>
            </a:r>
          </a:p>
          <a:p>
            <a:r>
              <a:rPr lang="en-US"/>
              <a:t>Layani</a:t>
            </a:r>
          </a:p>
          <a:p>
            <a:r>
              <a:rPr lang="en-US"/>
              <a:t>Ruwindya</a:t>
            </a:r>
          </a:p>
          <a:p>
            <a:r>
              <a:rPr lang="en-US"/>
              <a:t>Janith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Hardware Limitation : Ports,</a:t>
            </a:r>
          </a:p>
          <a:p>
            <a:r>
              <a:rPr lang="en-US"/>
              <a:t/>
            </a:r>
          </a:p>
          <a:p>
            <a:r>
              <a:rPr lang="en-US"/>
              <a:t>- It is not possible to depict  negative and positive weights in the same LED.</a:t>
            </a:r>
          </a:p>
          <a:p>
            <a:r>
              <a:rPr lang="en-US"/>
              <a:t/>
            </a:r>
          </a:p>
          <a:p>
            <a:r>
              <a:rPr lang="en-US"/>
              <a:t>- Memory Limitation in ARDUINO UNO</a:t>
            </a:r>
          </a:p>
          <a:p>
            <a:r>
              <a:rPr lang="en-US"/>
              <a:t/>
            </a:r>
          </a:p>
          <a:p>
            <a:r>
              <a:rPr lang="en-US"/>
              <a:t>Mapping is a challange as the weights and bias does not have a limited range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Hardware Limitation : Ports,</a:t>
            </a:r>
          </a:p>
          <a:p>
            <a:r>
              <a:rPr lang="en-US"/>
              <a:t/>
            </a:r>
          </a:p>
          <a:p>
            <a:r>
              <a:rPr lang="en-US"/>
              <a:t>- It is not possible to depict  negative and positive weights in the same LED.</a:t>
            </a:r>
          </a:p>
          <a:p>
            <a:r>
              <a:rPr lang="en-US"/>
              <a:t/>
            </a:r>
          </a:p>
          <a:p>
            <a:r>
              <a:rPr lang="en-US"/>
              <a:t>- Memory Limitation in ARDUINO UNO</a:t>
            </a:r>
          </a:p>
          <a:p>
            <a:r>
              <a:rPr lang="en-US"/>
              <a:t/>
            </a:r>
          </a:p>
          <a:p>
            <a:r>
              <a:rPr lang="en-US"/>
              <a:t>Mapping is a challange as the weights and bias does not have a limited range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presentation will have</a:t>
            </a:r>
          </a:p>
          <a:p>
            <a:r>
              <a:rPr lang="en-US"/>
              <a:t>1) Introdcution to our project</a:t>
            </a:r>
          </a:p>
          <a:p>
            <a:r>
              <a:rPr lang="en-US"/>
              <a:t>2) How we defined the problem</a:t>
            </a:r>
          </a:p>
          <a:p>
            <a:r>
              <a:rPr lang="en-US"/>
              <a:t>3) Solution we worked on</a:t>
            </a:r>
          </a:p>
          <a:p>
            <a:r>
              <a:rPr lang="en-US"/>
              <a:t>4) The way it works</a:t>
            </a:r>
          </a:p>
          <a:p>
            <a:r>
              <a:rPr lang="en-US"/>
              <a:t>5) Challenges we faced</a:t>
            </a:r>
          </a:p>
          <a:p>
            <a:r>
              <a:rPr lang="en-US"/>
              <a:t>6) Future Improvements we plan</a:t>
            </a:r>
          </a:p>
          <a:p>
            <a:r>
              <a:rPr lang="en-US"/>
              <a:t>7) How each team member contributed to the work</a:t>
            </a:r>
          </a:p>
          <a:p>
            <a:r>
              <a:rPr lang="en-US"/>
              <a:t>8) Finally we will conclude the presentation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Let's see for a moment how a toddler identifies apples apart from oranges.</a:t>
            </a:r>
          </a:p>
          <a:p>
            <a:r>
              <a:rPr lang="en-US"/>
              <a:t/>
            </a:r>
          </a:p>
          <a:p>
            <a:r>
              <a:rPr lang="en-US"/>
              <a:t>At first, they guess randomly, but over time, they learn by adjusting their thinking based on feedback.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Computers too act the same way, when it comes to ML.</a:t>
            </a:r>
          </a:p>
          <a:p>
            <a:r>
              <a:rPr lang="en-US"/>
              <a:t/>
            </a:r>
          </a:p>
          <a:p>
            <a:r>
              <a:rPr lang="en-US"/>
              <a:t>They start with no knowledge, make mistakes, and improve over time.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How Do Machines Learn?</a:t>
            </a:r>
          </a:p>
          <a:p>
            <a:r>
              <a:rPr lang="en-US"/>
              <a:t/>
            </a:r>
          </a:p>
          <a:p>
            <a:r>
              <a:rPr lang="en-US"/>
              <a:t>    The basic idea of Machine Learning (ML) is that a computer improves at a task by learning from data.</a:t>
            </a:r>
          </a:p>
          <a:p>
            <a:r>
              <a:rPr lang="en-US"/>
              <a:t>    One of the core techniques in ML is the Neural Network, which mimics how the human brain processes information.</a:t>
            </a:r>
          </a:p>
          <a:p>
            <a:r>
              <a:rPr lang="en-US"/>
              <a:t>    Neural Networks adjust their internal parameters (weights) over time to make better decisions—just like a child learning to recognize objects.</a:t>
            </a:r>
          </a:p>
          <a:p>
            <a:r>
              <a:rPr lang="en-US"/>
              <a:t/>
            </a:r>
          </a:p>
          <a:p>
            <a:r>
              <a:rPr lang="en-US"/>
              <a:t>What is a Neural Network?</a:t>
            </a:r>
          </a:p>
          <a:p>
            <a:r>
              <a:rPr lang="en-US"/>
              <a:t/>
            </a:r>
          </a:p>
          <a:p>
            <a:r>
              <a:rPr lang="en-US"/>
              <a:t>    A Neural Network consists of layers of artificial neurons that transform input data to make predictions or classifications.</a:t>
            </a:r>
          </a:p>
          <a:p>
            <a:r>
              <a:rPr lang="en-US"/>
              <a:t>    It learns by adjusting connections between neurons, strengthening useful ones and weakening others.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Neural networks are inspired by biological neurons in the human brain. Just like our brain processes information through interconnected neurons, artificial neural networks (ANNs) process data using artificial neurons (nodes).</a:t>
            </a:r>
          </a:p>
          <a:p>
            <a:r>
              <a:rPr lang="en-US"/>
              <a:t/>
            </a:r>
          </a:p>
          <a:p>
            <a:r>
              <a:rPr lang="en-US"/>
              <a:t>Structure	</a:t>
            </a:r>
          </a:p>
          <a:p>
            <a:r>
              <a:rPr lang="en-US"/>
              <a:t>Dendrites, Axon, Synapses	Input, Weights, Activation Function</a:t>
            </a:r>
          </a:p>
          <a:p>
            <a:r>
              <a:rPr lang="en-US"/>
              <a:t/>
            </a:r>
          </a:p>
          <a:p>
            <a:r>
              <a:rPr lang="en-US"/>
              <a:t>Communication	</a:t>
            </a:r>
          </a:p>
          <a:p>
            <a:r>
              <a:rPr lang="en-US"/>
              <a:t>Electrical &amp; Chemical Signals	</a:t>
            </a:r>
          </a:p>
          <a:p>
            <a:r>
              <a:rPr lang="en-US"/>
              <a:t>Mathematical Computation</a:t>
            </a:r>
          </a:p>
          <a:p>
            <a:r>
              <a:rPr lang="en-US"/>
              <a:t/>
            </a:r>
          </a:p>
          <a:p>
            <a:r>
              <a:rPr lang="en-US"/>
              <a:t>Learning Process	Strengthening of synapses	Weight Adjustment using Algorithms</a:t>
            </a:r>
          </a:p>
          <a:p>
            <a:r>
              <a:rPr lang="en-US"/>
              <a:t/>
            </a:r>
          </a:p>
          <a:p>
            <a:r>
              <a:rPr lang="en-US"/>
              <a:t>Decision Making	</a:t>
            </a:r>
          </a:p>
          <a:p>
            <a:r>
              <a:rPr lang="en-US"/>
              <a:t>Signal threshold activation	Activation function (e.g., Sigmoid, ReLU)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Learning how AI works can feel like trying to understand how a magician performs tricks—it’s hidden inside a computer!</a:t>
            </a:r>
          </a:p>
          <a:p>
            <a:r>
              <a:rPr lang="en-US"/>
              <a:t/>
            </a:r>
          </a:p>
          <a:p>
            <a:r>
              <a:rPr lang="en-US"/>
              <a:t>It works and we just work without having any sort of understanding whatsoever</a:t>
            </a:r>
          </a:p>
          <a:p>
            <a:r>
              <a:rPr lang="en-US"/>
              <a:t/>
            </a:r>
          </a:p>
          <a:p>
            <a:r>
              <a:rPr lang="en-US"/>
              <a:t>We want to bring AI learning into the real world, making it visible and interactive using LEDs and switches.</a:t>
            </a:r>
          </a:p>
          <a:p>
            <a:r>
              <a:rPr lang="en-US"/>
              <a:t/>
            </a:r>
          </a:p>
          <a:p>
            <a:r>
              <a:rPr lang="en-US"/>
              <a:t>Bringing AI Learning in to Real World</a:t>
            </a:r>
          </a:p>
          <a:p>
            <a:r>
              <a:rPr lang="en-US"/>
              <a:t>Visible</a:t>
            </a:r>
          </a:p>
          <a:p>
            <a:r>
              <a:rPr lang="en-US"/>
              <a:t>Interactive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are building a hardware perceptron—a simple AI model that learns and makes decisions.</a:t>
            </a:r>
          </a:p>
          <a:p>
            <a:r>
              <a:rPr lang="en-US"/>
              <a:t/>
            </a:r>
          </a:p>
          <a:p>
            <a:r>
              <a:rPr lang="en-US"/>
              <a:t>Instead of running inside a computer, our perceptron lives inside an Arduino and shows its learning process using lights!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1.jpeg" Type="http://schemas.openxmlformats.org/officeDocument/2006/relationships/image"/><Relationship Id="rId8" Target="../media/VAGgB9cmW5I.mp4" Type="http://schemas.openxmlformats.org/officeDocument/2006/relationships/video"/><Relationship Id="rId9" Target="../media/VAGgB9cmW5I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jpe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0.gif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5.jpeg" Type="http://schemas.openxmlformats.org/officeDocument/2006/relationships/image"/><Relationship Id="rId6" Target="../media/VAGgOHhiwnM.mp4" Type="http://schemas.openxmlformats.org/officeDocument/2006/relationships/video"/><Relationship Id="rId7" Target="../media/VAGgOHhiwnM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48.jpeg" Type="http://schemas.openxmlformats.org/officeDocument/2006/relationships/image"/><Relationship Id="rId6" Target="../media/VAGgN97iPos.mp4" Type="http://schemas.openxmlformats.org/officeDocument/2006/relationships/video"/><Relationship Id="rId7" Target="../media/VAGgN97iPos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jpe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49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jpeg" Type="http://schemas.openxmlformats.org/officeDocument/2006/relationships/image"/><Relationship Id="rId6" Target="../media/VAGgBriYzUc.mp4" Type="http://schemas.openxmlformats.org/officeDocument/2006/relationships/video"/><Relationship Id="rId7" Target="../media/VAGgBriYzUc.mp4" Type="http://schemas.microsoft.com/office/2007/relationships/media"/><Relationship Id="rId8" Target="https://youtu.be/aircAruvnKk?feature=shared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000000">
                <a:alpha val="5882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5"/>
              <a:stretch>
                <a:fillRect l="-113484" t="0" r="-2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true" rot="0">
            <a:off x="1028700" y="538157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981086"/>
                </a:moveTo>
                <a:lnTo>
                  <a:pt x="846187" y="981086"/>
                </a:lnTo>
                <a:lnTo>
                  <a:pt x="846187" y="0"/>
                </a:lnTo>
                <a:lnTo>
                  <a:pt x="0" y="0"/>
                </a:lnTo>
                <a:lnTo>
                  <a:pt x="0" y="98108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194884"/>
            <a:ext cx="7913921" cy="93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to you by:</a:t>
            </a:r>
          </a:p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FUZZBUSTERS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788704"/>
            <a:ext cx="10959085" cy="1739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NEURON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53576" y="637972"/>
            <a:ext cx="5229616" cy="79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true" spc="-5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CO542</a:t>
            </a:r>
          </a:p>
          <a:p>
            <a:pPr algn="l">
              <a:lnSpc>
                <a:spcPts val="3131"/>
              </a:lnSpc>
            </a:pPr>
            <a:r>
              <a:rPr lang="en-US" sz="2545" i="true" spc="-5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Neural Networks and Fuzzy Systems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500736"/>
            <a:ext cx="9659937" cy="173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GLOW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288670" y="6924665"/>
            <a:ext cx="2382269" cy="2403298"/>
          </a:xfrm>
          <a:custGeom>
            <a:avLst/>
            <a:gdLst/>
            <a:ahLst/>
            <a:cxnLst/>
            <a:rect r="r" b="b" t="t" l="l"/>
            <a:pathLst>
              <a:path h="2403298" w="2382269">
                <a:moveTo>
                  <a:pt x="0" y="0"/>
                </a:moveTo>
                <a:lnTo>
                  <a:pt x="2382269" y="0"/>
                </a:lnTo>
                <a:lnTo>
                  <a:pt x="2382269" y="2403298"/>
                </a:lnTo>
                <a:lnTo>
                  <a:pt x="0" y="24032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88579" y="4738423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01874" y="1765201"/>
            <a:ext cx="5586126" cy="8521799"/>
            <a:chOff x="0" y="0"/>
            <a:chExt cx="1471243" cy="22444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71243" cy="2244424"/>
            </a:xfrm>
            <a:custGeom>
              <a:avLst/>
              <a:gdLst/>
              <a:ahLst/>
              <a:cxnLst/>
              <a:rect r="r" b="b" t="t" l="l"/>
              <a:pathLst>
                <a:path h="2244424" w="1471243">
                  <a:moveTo>
                    <a:pt x="0" y="0"/>
                  </a:moveTo>
                  <a:lnTo>
                    <a:pt x="1471243" y="0"/>
                  </a:lnTo>
                  <a:lnTo>
                    <a:pt x="1471243" y="2244424"/>
                  </a:lnTo>
                  <a:lnTo>
                    <a:pt x="0" y="22444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71243" cy="2292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0" y="1765201"/>
            <a:ext cx="13924011" cy="8521799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0891153" y="2531735"/>
            <a:ext cx="6811284" cy="325207"/>
          </a:xfrm>
          <a:custGeom>
            <a:avLst/>
            <a:gdLst/>
            <a:ahLst/>
            <a:cxnLst/>
            <a:rect r="r" b="b" t="t" l="l"/>
            <a:pathLst>
              <a:path h="325207" w="6811284">
                <a:moveTo>
                  <a:pt x="0" y="0"/>
                </a:moveTo>
                <a:lnTo>
                  <a:pt x="6811284" y="0"/>
                </a:lnTo>
                <a:lnTo>
                  <a:pt x="6811284" y="325207"/>
                </a:lnTo>
                <a:lnTo>
                  <a:pt x="0" y="3252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90585" y="3203765"/>
            <a:ext cx="6611852" cy="370412"/>
          </a:xfrm>
          <a:custGeom>
            <a:avLst/>
            <a:gdLst/>
            <a:ahLst/>
            <a:cxnLst/>
            <a:rect r="r" b="b" t="t" l="l"/>
            <a:pathLst>
              <a:path h="370412" w="6611852">
                <a:moveTo>
                  <a:pt x="0" y="0"/>
                </a:moveTo>
                <a:lnTo>
                  <a:pt x="6611852" y="0"/>
                </a:lnTo>
                <a:lnTo>
                  <a:pt x="6611852" y="370412"/>
                </a:lnTo>
                <a:lnTo>
                  <a:pt x="0" y="3704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64455" y="7597707"/>
            <a:ext cx="5464680" cy="321452"/>
          </a:xfrm>
          <a:custGeom>
            <a:avLst/>
            <a:gdLst/>
            <a:ahLst/>
            <a:cxnLst/>
            <a:rect r="r" b="b" t="t" l="l"/>
            <a:pathLst>
              <a:path h="321452" w="5464680">
                <a:moveTo>
                  <a:pt x="0" y="0"/>
                </a:moveTo>
                <a:lnTo>
                  <a:pt x="5464680" y="0"/>
                </a:lnTo>
                <a:lnTo>
                  <a:pt x="5464680" y="321452"/>
                </a:lnTo>
                <a:lnTo>
                  <a:pt x="0" y="3214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15104" y="8262059"/>
            <a:ext cx="3763382" cy="842281"/>
          </a:xfrm>
          <a:custGeom>
            <a:avLst/>
            <a:gdLst/>
            <a:ahLst/>
            <a:cxnLst/>
            <a:rect r="r" b="b" t="t" l="l"/>
            <a:pathLst>
              <a:path h="842281" w="3763382">
                <a:moveTo>
                  <a:pt x="0" y="0"/>
                </a:moveTo>
                <a:lnTo>
                  <a:pt x="3763382" y="0"/>
                </a:lnTo>
                <a:lnTo>
                  <a:pt x="3763382" y="842281"/>
                </a:lnTo>
                <a:lnTo>
                  <a:pt x="0" y="8422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53645"/>
            <a:ext cx="15746333" cy="74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Solution - A Hands-On Learning Tool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63403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39518" y="8035458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682938" y="-3355402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25164" y="945875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1215" y="287655"/>
            <a:ext cx="1580557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WHAT WE DID - IN A NUTSHELL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8331" y="2231452"/>
            <a:ext cx="606439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b="true" sz="36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TRAINING “AND” GATE USING PERCEPTRON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75440" y="1788891"/>
            <a:ext cx="6671346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b="true" sz="36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FUZZY-INSPIRED TRAINING: LEARNING OUTPUT BASED ON POTENTIOMETER RANGES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410863" y="3832728"/>
            <a:ext cx="5055363" cy="5860975"/>
          </a:xfrm>
          <a:custGeom>
            <a:avLst/>
            <a:gdLst/>
            <a:ahLst/>
            <a:cxnLst/>
            <a:rect r="r" b="b" t="t" l="l"/>
            <a:pathLst>
              <a:path h="5860975" w="5055363">
                <a:moveTo>
                  <a:pt x="0" y="0"/>
                </a:moveTo>
                <a:lnTo>
                  <a:pt x="5055363" y="0"/>
                </a:lnTo>
                <a:lnTo>
                  <a:pt x="5055363" y="5860975"/>
                </a:lnTo>
                <a:lnTo>
                  <a:pt x="0" y="5860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88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726269" y="4441153"/>
            <a:ext cx="5969687" cy="5252549"/>
          </a:xfrm>
          <a:custGeom>
            <a:avLst/>
            <a:gdLst/>
            <a:ahLst/>
            <a:cxnLst/>
            <a:rect r="r" b="b" t="t" l="l"/>
            <a:pathLst>
              <a:path h="5252549" w="5969687">
                <a:moveTo>
                  <a:pt x="0" y="0"/>
                </a:moveTo>
                <a:lnTo>
                  <a:pt x="5969687" y="0"/>
                </a:lnTo>
                <a:lnTo>
                  <a:pt x="5969687" y="5252550"/>
                </a:lnTo>
                <a:lnTo>
                  <a:pt x="0" y="5252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454814" y="3587756"/>
            <a:ext cx="6056831" cy="4037887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706074" y="3763997"/>
            <a:ext cx="7523785" cy="3096383"/>
          </a:xfrm>
          <a:custGeom>
            <a:avLst/>
            <a:gdLst/>
            <a:ahLst/>
            <a:cxnLst/>
            <a:rect r="r" b="b" t="t" l="l"/>
            <a:pathLst>
              <a:path h="3096383" w="7523785">
                <a:moveTo>
                  <a:pt x="0" y="0"/>
                </a:moveTo>
                <a:lnTo>
                  <a:pt x="7523785" y="0"/>
                </a:lnTo>
                <a:lnTo>
                  <a:pt x="7523785" y="3096383"/>
                </a:lnTo>
                <a:lnTo>
                  <a:pt x="0" y="30963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36" t="0" r="-303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16082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6074" y="1583966"/>
            <a:ext cx="15805571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b="true" sz="36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AND GATE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8376" y="599171"/>
            <a:ext cx="12779025" cy="56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b="true" sz="36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TRAINING “AND” GATE USING PERCEPTRON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8170" y="8994691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25279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560" y="2394815"/>
            <a:ext cx="8589975" cy="5970032"/>
          </a:xfrm>
          <a:custGeom>
            <a:avLst/>
            <a:gdLst/>
            <a:ahLst/>
            <a:cxnLst/>
            <a:rect r="r" b="b" t="t" l="l"/>
            <a:pathLst>
              <a:path h="5970032" w="8589975">
                <a:moveTo>
                  <a:pt x="0" y="0"/>
                </a:moveTo>
                <a:lnTo>
                  <a:pt x="8589975" y="0"/>
                </a:lnTo>
                <a:lnTo>
                  <a:pt x="8589975" y="5970032"/>
                </a:lnTo>
                <a:lnTo>
                  <a:pt x="0" y="5970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255256" y="2394815"/>
            <a:ext cx="8828144" cy="5970032"/>
          </a:xfrm>
          <a:custGeom>
            <a:avLst/>
            <a:gdLst/>
            <a:ahLst/>
            <a:cxnLst/>
            <a:rect r="r" b="b" t="t" l="l"/>
            <a:pathLst>
              <a:path h="5970032" w="8828144">
                <a:moveTo>
                  <a:pt x="0" y="0"/>
                </a:moveTo>
                <a:lnTo>
                  <a:pt x="8828144" y="0"/>
                </a:lnTo>
                <a:lnTo>
                  <a:pt x="8828144" y="5970032"/>
                </a:lnTo>
                <a:lnTo>
                  <a:pt x="0" y="5970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7375548" y="9508368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9227" y="8529871"/>
            <a:ext cx="5702864" cy="69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b="true" sz="29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Training State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17896" y="8529871"/>
            <a:ext cx="5702864" cy="69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b="true" sz="29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Predicting State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8376" y="461963"/>
            <a:ext cx="12779025" cy="56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b="true" sz="36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TRAINING “AND” GATE USING PERCEPTRON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8170" y="8994691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203174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8376" y="1403350"/>
            <a:ext cx="8206373" cy="8527293"/>
          </a:xfrm>
          <a:custGeom>
            <a:avLst/>
            <a:gdLst/>
            <a:ahLst/>
            <a:cxnLst/>
            <a:rect r="r" b="b" t="t" l="l"/>
            <a:pathLst>
              <a:path h="8527293" w="8206373">
                <a:moveTo>
                  <a:pt x="0" y="0"/>
                </a:moveTo>
                <a:lnTo>
                  <a:pt x="8206373" y="0"/>
                </a:lnTo>
                <a:lnTo>
                  <a:pt x="8206373" y="8527293"/>
                </a:lnTo>
                <a:lnTo>
                  <a:pt x="0" y="8527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7375548" y="9508368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70173" y="3335287"/>
            <a:ext cx="7389127" cy="393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Button-Controlled Training Epochs</a:t>
            </a:r>
          </a:p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Maps weights and bias to LED Brightness</a:t>
            </a:r>
          </a:p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Initial weights/bias can be assigned</a:t>
            </a:r>
          </a:p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Adjusts weights until it correctly mimics the AND gate behaviour</a:t>
            </a:r>
          </a:p>
          <a:p>
            <a:pPr algn="l">
              <a:lnSpc>
                <a:spcPts val="527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88376" y="461963"/>
            <a:ext cx="12779025" cy="56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b="true" sz="36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TRAINING “AND” GATE USING PERCEPTRON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8786" r="155" b="3975"/>
          <a:stretch>
            <a:fillRect/>
          </a:stretch>
        </p:blipFill>
        <p:spPr>
          <a:xfrm flipH="false" flipV="false" rot="0">
            <a:off x="390134" y="1675265"/>
            <a:ext cx="17507732" cy="82223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name="TextBox 5" id="5"/>
          <p:cNvSpPr txBox="true"/>
          <p:nvPr/>
        </p:nvSpPr>
        <p:spPr>
          <a:xfrm rot="0">
            <a:off x="17259300" y="9475291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8376" y="599171"/>
            <a:ext cx="12779025" cy="56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b="true" sz="36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TRAINING “AND” GATE USING PERCEPTRON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8170" y="8994691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25279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50736" y="3182044"/>
            <a:ext cx="7237264" cy="7104956"/>
            <a:chOff x="0" y="0"/>
            <a:chExt cx="1906111" cy="18712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6111" cy="1871264"/>
            </a:xfrm>
            <a:custGeom>
              <a:avLst/>
              <a:gdLst/>
              <a:ahLst/>
              <a:cxnLst/>
              <a:rect r="r" b="b" t="t" l="l"/>
              <a:pathLst>
                <a:path h="1871264" w="1906111">
                  <a:moveTo>
                    <a:pt x="0" y="0"/>
                  </a:moveTo>
                  <a:lnTo>
                    <a:pt x="1906111" y="0"/>
                  </a:lnTo>
                  <a:lnTo>
                    <a:pt x="1906111" y="1871264"/>
                  </a:lnTo>
                  <a:lnTo>
                    <a:pt x="0" y="187126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906111" cy="1918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375548" y="9508368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176" y="558579"/>
            <a:ext cx="14712613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666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FUZZY-INSPIRED TRAINING: </a:t>
            </a:r>
          </a:p>
          <a:p>
            <a:pPr algn="l">
              <a:lnSpc>
                <a:spcPts val="4399"/>
              </a:lnSpc>
            </a:pPr>
            <a:r>
              <a:rPr lang="en-US" sz="3666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LEARNING OUTPUT BASED ON POTENTIOMETER RANGES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40176" y="2757493"/>
            <a:ext cx="9357209" cy="526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the potentiometer values fall within a certain range </a:t>
            </a:r>
          </a:p>
          <a:p>
            <a:pPr algn="l" marL="1122675" indent="-374225" lvl="2">
              <a:lnSpc>
                <a:spcPts val="5277"/>
              </a:lnSpc>
              <a:buFont typeface="Arial"/>
              <a:buChar char="⚬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Eg: </a:t>
            </a:r>
            <a:r>
              <a:rPr lang="en-US" sz="2599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pot1</a:t>
            </a: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between 0.1-0.4 AND </a:t>
            </a:r>
            <a:r>
              <a:rPr lang="en-US" sz="2599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pot2</a:t>
            </a: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between 0.4-0.7, </a:t>
            </a:r>
          </a:p>
          <a:p>
            <a:pPr algn="l">
              <a:lnSpc>
                <a:spcPts val="5277"/>
              </a:lnSpc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</a:t>
            </a: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output is trained to be 1; </a:t>
            </a:r>
          </a:p>
          <a:p>
            <a:pPr algn="l">
              <a:lnSpc>
                <a:spcPts val="5277"/>
              </a:lnSpc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</a:t>
            </a: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otherwise, it's trained to be 0.</a:t>
            </a:r>
          </a:p>
          <a:p>
            <a:pPr algn="l">
              <a:lnSpc>
                <a:spcPts val="5277"/>
              </a:lnSpc>
            </a:pPr>
          </a:p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djusts weights using </a:t>
            </a:r>
            <a:r>
              <a:rPr lang="en-US" b="true" sz="25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Error Correction</a:t>
            </a:r>
          </a:p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LEDs visualize changes in Weights and Bias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47332" y="3671932"/>
            <a:ext cx="5707794" cy="56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b="true" sz="36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WHY FUZZY-INSPIRED?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64657" y="4913977"/>
            <a:ext cx="5673142" cy="358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b="true" sz="2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Similar to Fuzzy Membership Functions</a:t>
            </a:r>
          </a:p>
          <a:p>
            <a:pPr algn="ctr">
              <a:lnSpc>
                <a:spcPts val="4059"/>
              </a:lnSpc>
            </a:pPr>
          </a:p>
          <a:p>
            <a:pPr algn="ctr">
              <a:lnSpc>
                <a:spcPts val="4059"/>
              </a:lnSpc>
            </a:pPr>
            <a:r>
              <a:rPr lang="en-US" b="true" sz="2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Continuous Input Range</a:t>
            </a:r>
          </a:p>
          <a:p>
            <a:pPr algn="ctr">
              <a:lnSpc>
                <a:spcPts val="4059"/>
              </a:lnSpc>
            </a:pPr>
          </a:p>
          <a:p>
            <a:pPr algn="ctr">
              <a:lnSpc>
                <a:spcPts val="4059"/>
              </a:lnSpc>
            </a:pPr>
            <a:r>
              <a:rPr lang="en-US" b="true" sz="28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Inputs mimic Fuzzy; output does not.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8170" y="8994691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25279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2358" y="2234979"/>
            <a:ext cx="8989680" cy="6034323"/>
          </a:xfrm>
          <a:custGeom>
            <a:avLst/>
            <a:gdLst/>
            <a:ahLst/>
            <a:cxnLst/>
            <a:rect r="r" b="b" t="t" l="l"/>
            <a:pathLst>
              <a:path h="6034323" w="8989680">
                <a:moveTo>
                  <a:pt x="0" y="0"/>
                </a:moveTo>
                <a:lnTo>
                  <a:pt x="8989680" y="0"/>
                </a:lnTo>
                <a:lnTo>
                  <a:pt x="8989680" y="6034323"/>
                </a:lnTo>
                <a:lnTo>
                  <a:pt x="0" y="60343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508327" y="2234979"/>
            <a:ext cx="8424884" cy="6034323"/>
          </a:xfrm>
          <a:custGeom>
            <a:avLst/>
            <a:gdLst/>
            <a:ahLst/>
            <a:cxnLst/>
            <a:rect r="r" b="b" t="t" l="l"/>
            <a:pathLst>
              <a:path h="6034323" w="8424884">
                <a:moveTo>
                  <a:pt x="0" y="0"/>
                </a:moveTo>
                <a:lnTo>
                  <a:pt x="8424884" y="0"/>
                </a:lnTo>
                <a:lnTo>
                  <a:pt x="8424884" y="6034323"/>
                </a:lnTo>
                <a:lnTo>
                  <a:pt x="0" y="6034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7375548" y="9508368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0176" y="558579"/>
            <a:ext cx="14712613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666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FUZZY-INSPIRED TRAINING: </a:t>
            </a:r>
          </a:p>
          <a:p>
            <a:pPr algn="l">
              <a:lnSpc>
                <a:spcPts val="4399"/>
              </a:lnSpc>
            </a:pPr>
            <a:r>
              <a:rPr lang="en-US" sz="3666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LEARNING OUTPUT BASED ON POTENTIOMETER RANGES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025766" y="8270752"/>
            <a:ext cx="5702864" cy="69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b="true" sz="29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Training State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11668" y="8270752"/>
            <a:ext cx="5702864" cy="69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b="true" sz="29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Predicting State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8170" y="8994691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203174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770" y="2036517"/>
            <a:ext cx="9245654" cy="8134975"/>
          </a:xfrm>
          <a:custGeom>
            <a:avLst/>
            <a:gdLst/>
            <a:ahLst/>
            <a:cxnLst/>
            <a:rect r="r" b="b" t="t" l="l"/>
            <a:pathLst>
              <a:path h="8134975" w="9245654">
                <a:moveTo>
                  <a:pt x="0" y="0"/>
                </a:moveTo>
                <a:lnTo>
                  <a:pt x="9245654" y="0"/>
                </a:lnTo>
                <a:lnTo>
                  <a:pt x="9245654" y="8134975"/>
                </a:lnTo>
                <a:lnTo>
                  <a:pt x="0" y="8134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7375548" y="9508368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6715" y="360117"/>
            <a:ext cx="14317106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666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FUZZY-INSPIRED TRAINING: </a:t>
            </a:r>
          </a:p>
          <a:p>
            <a:pPr algn="l">
              <a:lnSpc>
                <a:spcPts val="4399"/>
              </a:lnSpc>
            </a:pPr>
            <a:r>
              <a:rPr lang="en-US" sz="3666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LEARNING OUTPUT BASED ON POTENTIOMETER RANGES</a:t>
            </a:r>
          </a:p>
          <a:p>
            <a:pPr algn="l">
              <a:lnSpc>
                <a:spcPts val="43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166920" y="3236056"/>
            <a:ext cx="7389127" cy="393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Button-Controlled Training Epochs</a:t>
            </a:r>
          </a:p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Learning Rate-based Weight / Bias Adjustments</a:t>
            </a:r>
          </a:p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Maps weight changes to LED Brightness</a:t>
            </a:r>
          </a:p>
          <a:p>
            <a:pPr algn="l" marL="561337" indent="-280669" lvl="1">
              <a:lnSpc>
                <a:spcPts val="5277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Randomly Generated Dataset for Learning</a:t>
            </a:r>
          </a:p>
          <a:p>
            <a:pPr algn="l">
              <a:lnSpc>
                <a:spcPts val="5277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38170" y="8994691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8" y="0"/>
                </a:lnTo>
                <a:lnTo>
                  <a:pt x="6452848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203174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-20883"/>
            <a:ext cx="18288000" cy="1028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375548" y="9508368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4022" y="310502"/>
            <a:ext cx="14317106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666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FUZZY-INSPIRED TRAINING: </a:t>
            </a:r>
          </a:p>
          <a:p>
            <a:pPr algn="l">
              <a:lnSpc>
                <a:spcPts val="4399"/>
              </a:lnSpc>
            </a:pPr>
            <a:r>
              <a:rPr lang="en-US" sz="3666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LEARNING OUTPUT BASED ON POTENTIOMETER RANGES</a:t>
            </a:r>
          </a:p>
          <a:p>
            <a:pPr algn="l">
              <a:lnSpc>
                <a:spcPts val="4399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1686" y="3651260"/>
            <a:ext cx="2845162" cy="4381054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21106" y="3870817"/>
            <a:ext cx="2448475" cy="243891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63760" t="-48417" r="-86947" b="-22956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550041" y="3651260"/>
            <a:ext cx="2845162" cy="4381054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719461" y="3870817"/>
            <a:ext cx="2448475" cy="243891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9194" t="0" r="-919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748396" y="3651260"/>
            <a:ext cx="2845162" cy="4381054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917816" y="3870817"/>
            <a:ext cx="2448475" cy="2438911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6746" r="223" b="-16746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2774268" y="803231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972622" y="803231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70977" y="803231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3" y="0"/>
                </a:lnTo>
                <a:lnTo>
                  <a:pt x="2845163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945984" y="3651260"/>
            <a:ext cx="2845162" cy="4381054"/>
            <a:chOff x="0" y="0"/>
            <a:chExt cx="862412" cy="132796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1115404" y="3870817"/>
            <a:ext cx="2448475" cy="2438911"/>
            <a:chOff x="0" y="0"/>
            <a:chExt cx="6502400" cy="6477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17554" t="-56895" r="-21232" b="-28981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2368565" y="803231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4143571" y="3651260"/>
            <a:ext cx="2845162" cy="4381054"/>
            <a:chOff x="0" y="0"/>
            <a:chExt cx="862412" cy="132796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4312991" y="3870817"/>
            <a:ext cx="2448475" cy="2438911"/>
            <a:chOff x="0" y="0"/>
            <a:chExt cx="6502400" cy="64770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0" r="223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3822337" y="308354"/>
            <a:ext cx="1045065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TEAM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98953" y="6488077"/>
            <a:ext cx="247062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</a:pPr>
            <a:r>
              <a:rPr lang="en-US" sz="1977" spc="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Ravindu</a:t>
            </a:r>
          </a:p>
          <a:p>
            <a:pPr algn="ctr">
              <a:lnSpc>
                <a:spcPts val="2372"/>
              </a:lnSpc>
            </a:pPr>
            <a:r>
              <a:rPr lang="en-US" sz="1977" spc="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Suraweeraarachchi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13797" y="7259602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E/19/393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063849" y="6488077"/>
            <a:ext cx="1817546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979" spc="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Pinindu</a:t>
            </a:r>
          </a:p>
          <a:p>
            <a:pPr algn="ctr">
              <a:lnSpc>
                <a:spcPts val="2375"/>
              </a:lnSpc>
            </a:pPr>
            <a:r>
              <a:rPr lang="en-US" sz="1979" spc="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Thiwanka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912152" y="7259602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E/19/407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262204" y="6488077"/>
            <a:ext cx="1817546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979" spc="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Layani</a:t>
            </a:r>
          </a:p>
          <a:p>
            <a:pPr algn="ctr">
              <a:lnSpc>
                <a:spcPts val="2375"/>
              </a:lnSpc>
            </a:pPr>
            <a:r>
              <a:rPr lang="en-US" sz="1979" spc="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Senevirathne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150507" y="7278708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E/19/365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459792" y="6488077"/>
            <a:ext cx="1817546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979" spc="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Ruwindya</a:t>
            </a:r>
          </a:p>
          <a:p>
            <a:pPr algn="ctr">
              <a:lnSpc>
                <a:spcPts val="2375"/>
              </a:lnSpc>
            </a:pPr>
            <a:r>
              <a:rPr lang="en-US" sz="1979" spc="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Jayasekara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348094" y="7278708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E/19/159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657379" y="6488077"/>
            <a:ext cx="1817546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979" spc="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Janith</a:t>
            </a:r>
          </a:p>
          <a:p>
            <a:pPr algn="ctr">
              <a:lnSpc>
                <a:spcPts val="2375"/>
              </a:lnSpc>
            </a:pPr>
            <a:r>
              <a:rPr lang="en-US" sz="1979" spc="98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Wanasinghe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545682" y="7278708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  <a:ea typeface="DM Sans"/>
                <a:cs typeface="DM Sans"/>
                <a:sym typeface="DM Sans"/>
              </a:rPr>
              <a:t>E/20/420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015834" y="1258166"/>
            <a:ext cx="4256332" cy="71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5"/>
              </a:lnSpc>
              <a:spcBef>
                <a:spcPct val="0"/>
              </a:spcBef>
            </a:pPr>
            <a:r>
              <a:rPr lang="en-US" b="true" sz="42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FuzzBusters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7084992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465731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7866" t="0" r="-2786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556993" y="8120784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19071" y="-1146660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69911" y="1896955"/>
            <a:ext cx="10333845" cy="640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4" indent="-356232" lvl="1">
              <a:lnSpc>
                <a:spcPts val="5642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Arduino UNO : Hardware Limitations</a:t>
            </a:r>
          </a:p>
          <a:p>
            <a:pPr algn="l" marL="712464" indent="-356232" lvl="1">
              <a:lnSpc>
                <a:spcPts val="5642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Negative Weight Representation</a:t>
            </a:r>
          </a:p>
          <a:p>
            <a:pPr algn="l" marL="712464" indent="-356232" lvl="1">
              <a:lnSpc>
                <a:spcPts val="5642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Memory Limitations</a:t>
            </a:r>
          </a:p>
          <a:p>
            <a:pPr algn="l" marL="712464" indent="-356232" lvl="1">
              <a:lnSpc>
                <a:spcPts val="5642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ARDUINO Usage as a State Machine</a:t>
            </a:r>
          </a:p>
          <a:p>
            <a:pPr algn="l" marL="712464" indent="-356232" lvl="1">
              <a:lnSpc>
                <a:spcPts val="5642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Difficulties in mapping the brightness of LEDs to weights and bias </a:t>
            </a:r>
          </a:p>
          <a:p>
            <a:pPr algn="l" marL="712464" indent="-356232" lvl="1">
              <a:lnSpc>
                <a:spcPts val="5642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Currently limited only for Binary Classification</a:t>
            </a:r>
          </a:p>
          <a:p>
            <a:pPr algn="l" marL="712464" indent="-356232" lvl="1">
              <a:lnSpc>
                <a:spcPts val="5642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Integrating MLOps</a:t>
            </a:r>
          </a:p>
          <a:p>
            <a:pPr algn="l">
              <a:lnSpc>
                <a:spcPts val="564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80090" y="668041"/>
            <a:ext cx="676046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4"/>
              </a:lnSpc>
              <a:spcBef>
                <a:spcPct val="0"/>
              </a:spcBef>
            </a:pPr>
            <a:r>
              <a:rPr lang="en-US" b="true" sz="47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CHALLENGES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47085" y="937606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920240"/>
            <a:ext cx="18288000" cy="12207240"/>
          </a:xfrm>
          <a:custGeom>
            <a:avLst/>
            <a:gdLst/>
            <a:ahLst/>
            <a:cxnLst/>
            <a:rect r="r" b="b" t="t" l="l"/>
            <a:pathLst>
              <a:path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70024" y="0"/>
            <a:ext cx="12591259" cy="10287000"/>
            <a:chOff x="0" y="0"/>
            <a:chExt cx="331621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16216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16216">
                  <a:moveTo>
                    <a:pt x="0" y="0"/>
                  </a:moveTo>
                  <a:lnTo>
                    <a:pt x="3316216" y="0"/>
                  </a:lnTo>
                  <a:lnTo>
                    <a:pt x="33162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1621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01227" y="1315116"/>
            <a:ext cx="11372628" cy="739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2"/>
              </a:lnSpc>
            </a:pPr>
          </a:p>
          <a:p>
            <a:pPr algn="l" marL="582927" indent="-291463" lvl="1">
              <a:lnSpc>
                <a:spcPts val="5912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Using FPGA : To model perceptron with State Machine Approach</a:t>
            </a:r>
          </a:p>
          <a:p>
            <a:pPr algn="l" marL="582927" indent="-291463" lvl="1">
              <a:lnSpc>
                <a:spcPts val="5912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Using LED Bar or RGB to represent negative weights and biases</a:t>
            </a:r>
          </a:p>
          <a:p>
            <a:pPr algn="l" marL="582927" indent="-291463" lvl="1">
              <a:lnSpc>
                <a:spcPts val="5912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Using an LCD Display or 7 Segment Displays to show how the weights and biases are changing</a:t>
            </a:r>
          </a:p>
          <a:p>
            <a:pPr algn="l" marL="582927" indent="-291463" lvl="1">
              <a:lnSpc>
                <a:spcPts val="5912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Using an LCD screen to show internal calculations</a:t>
            </a:r>
          </a:p>
          <a:p>
            <a:pPr algn="l" marL="1165854" indent="-388618" lvl="2">
              <a:lnSpc>
                <a:spcPts val="5912"/>
              </a:lnSpc>
              <a:buFont typeface="Arial"/>
              <a:buChar char="⚬"/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Error Calculation</a:t>
            </a:r>
          </a:p>
          <a:p>
            <a:pPr algn="l" marL="1165854" indent="-388618" lvl="2">
              <a:lnSpc>
                <a:spcPts val="5912"/>
              </a:lnSpc>
              <a:buFont typeface="Arial"/>
              <a:buChar char="⚬"/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Respective weights / bias calculations</a:t>
            </a:r>
          </a:p>
          <a:p>
            <a:pPr algn="l" marL="582927" indent="-291463" lvl="1">
              <a:lnSpc>
                <a:spcPts val="5912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of MLOps in future iterations</a:t>
            </a:r>
          </a:p>
          <a:p>
            <a:pPr algn="l">
              <a:lnSpc>
                <a:spcPts val="591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011480" y="689590"/>
            <a:ext cx="8552122" cy="71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b="true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FUTURE IMPROVEMENTS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16082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10728" y="8156518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8" y="0"/>
                </a:lnTo>
                <a:lnTo>
                  <a:pt x="1802888" y="1802888"/>
                </a:lnTo>
                <a:lnTo>
                  <a:pt x="0" y="1802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04200" y="-1189898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20"/>
                </a:lnTo>
                <a:lnTo>
                  <a:pt x="0" y="229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772008" y="-255085"/>
            <a:ext cx="2760734" cy="10341747"/>
            <a:chOff x="0" y="0"/>
            <a:chExt cx="727107" cy="27237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40953" y="360472"/>
            <a:ext cx="902624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24"/>
              </a:lnSpc>
              <a:spcBef>
                <a:spcPct val="0"/>
              </a:spcBef>
            </a:pPr>
            <a:r>
              <a:rPr lang="en-US" b="true" sz="47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INDIVIDUAL CONTRIBUTIONS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81727" y="9010337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0953" y="1384949"/>
            <a:ext cx="16625809" cy="835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478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Janith Wanasinghe (</a:t>
            </a:r>
            <a:r>
              <a:rPr lang="en-US" b="true" sz="2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E/20/420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 marL="1209032" indent="-403011" lvl="2">
              <a:lnSpc>
                <a:spcPts val="4787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Leading the project idea forward</a:t>
            </a:r>
          </a:p>
          <a:p>
            <a:pPr algn="l" marL="1209032" indent="-403011" lvl="2">
              <a:lnSpc>
                <a:spcPts val="4787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Scrum Board Maintenance </a:t>
            </a:r>
          </a:p>
          <a:p>
            <a:pPr algn="l" marL="1209032" indent="-403011" lvl="2">
              <a:lnSpc>
                <a:spcPts val="4787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 Level Architecture Design</a:t>
            </a:r>
          </a:p>
          <a:p>
            <a:pPr algn="l" marL="604516" indent="-302258" lvl="1">
              <a:lnSpc>
                <a:spcPts val="478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Ravindu Suraweeraarachchi (</a:t>
            </a:r>
            <a:r>
              <a:rPr lang="en-US" b="true" sz="2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E/19/393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 marL="1209032" indent="-403011" lvl="2">
              <a:lnSpc>
                <a:spcPts val="4787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Coding and Hardware Implementation of the two Perceptron Models</a:t>
            </a:r>
          </a:p>
          <a:p>
            <a:pPr algn="l" marL="1209032" indent="-403011" lvl="2">
              <a:lnSpc>
                <a:spcPts val="4787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Simulation using Wokwi</a:t>
            </a:r>
          </a:p>
          <a:p>
            <a:pPr algn="l" marL="604516" indent="-302258" lvl="1">
              <a:lnSpc>
                <a:spcPts val="478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Ruwindya Jayasekara (</a:t>
            </a:r>
            <a:r>
              <a:rPr lang="en-US" b="true" sz="2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E/19/159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 marL="1209032" indent="-403011" lvl="2">
              <a:lnSpc>
                <a:spcPts val="4787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Simulation of Perceptron Models</a:t>
            </a:r>
          </a:p>
          <a:p>
            <a:pPr algn="l" marL="604516" indent="-302258" lvl="1">
              <a:lnSpc>
                <a:spcPts val="478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Layani Senevirathne (</a:t>
            </a:r>
            <a:r>
              <a:rPr lang="en-US" b="true" sz="2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E/19/365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 marL="1209032" indent="-403011" lvl="2">
              <a:lnSpc>
                <a:spcPts val="4787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Literature review on perceptron-based learning models &amp; algorithms</a:t>
            </a:r>
          </a:p>
          <a:p>
            <a:pPr algn="l" marL="604516" indent="-302258" lvl="1">
              <a:lnSpc>
                <a:spcPts val="4787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Pinindu Thiwanka </a:t>
            </a:r>
            <a:r>
              <a:rPr lang="en-US" b="true" sz="2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(E/19/407)</a:t>
            </a:r>
          </a:p>
          <a:p>
            <a:pPr algn="l" marL="1209032" indent="-403011" lvl="2">
              <a:lnSpc>
                <a:spcPts val="4787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Documentation of </a:t>
            </a: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Goal, Problem Definition, Scope, and Justification sections</a:t>
            </a:r>
          </a:p>
          <a:p>
            <a:pPr algn="l">
              <a:lnSpc>
                <a:spcPts val="4787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091" t="0" r="-1509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334121" y="1994729"/>
            <a:ext cx="9020550" cy="1820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481" indent="-286240" lvl="1">
              <a:lnSpc>
                <a:spcPts val="3659"/>
              </a:lnSpc>
              <a:buFont typeface="Arial"/>
              <a:buChar char="•"/>
            </a:pPr>
            <a:r>
              <a:rPr lang="en-US" b="true" sz="2651" spc="259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NeuronGlow demonstrates perceptron learning in an interactive, hardware-based setup</a:t>
            </a:r>
          </a:p>
          <a:p>
            <a:pPr algn="l">
              <a:lnSpc>
                <a:spcPts val="36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28686" y="528237"/>
            <a:ext cx="8457192" cy="99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b="true" sz="65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80071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38938" y="3786306"/>
            <a:ext cx="9020550" cy="89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481" indent="-286240" lvl="1">
              <a:lnSpc>
                <a:spcPts val="3659"/>
              </a:lnSpc>
              <a:buFont typeface="Arial"/>
              <a:buChar char="•"/>
            </a:pPr>
            <a:r>
              <a:rPr lang="en-US" b="true" sz="2651" spc="259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Bridges the gap between theoretical ML and real-world implementation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73274" y="5144915"/>
            <a:ext cx="9020550" cy="89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481" indent="-286240" lvl="1">
              <a:lnSpc>
                <a:spcPts val="3659"/>
              </a:lnSpc>
              <a:buFont typeface="Arial"/>
              <a:buChar char="•"/>
            </a:pPr>
            <a:r>
              <a:rPr lang="en-US" b="true" sz="2651" spc="259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Potential for expansion into deeper neural networks and automation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57282" y="6503525"/>
            <a:ext cx="9020550" cy="89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481" indent="-286240" lvl="1">
              <a:lnSpc>
                <a:spcPts val="3659"/>
              </a:lnSpc>
              <a:buFont typeface="Arial"/>
              <a:buChar char="•"/>
            </a:pPr>
            <a:r>
              <a:rPr lang="en-US" b="true" sz="2651" spc="259">
                <a:solidFill>
                  <a:srgbClr val="F5FFF5"/>
                </a:solidFill>
                <a:latin typeface="DM Sans Bold"/>
                <a:ea typeface="DM Sans Bold"/>
                <a:cs typeface="DM Sans Bold"/>
                <a:sym typeface="DM Sans Bold"/>
              </a:rPr>
              <a:t>Encourages hands-on learning for students and AI enthusiasts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9019807" y="2221355"/>
            <a:ext cx="13544802" cy="7148649"/>
          </a:xfrm>
          <a:custGeom>
            <a:avLst/>
            <a:gdLst/>
            <a:ahLst/>
            <a:cxnLst/>
            <a:rect r="r" b="b" t="t" l="l"/>
            <a:pathLst>
              <a:path h="7148649" w="13544802">
                <a:moveTo>
                  <a:pt x="0" y="0"/>
                </a:moveTo>
                <a:lnTo>
                  <a:pt x="13544802" y="0"/>
                </a:lnTo>
                <a:lnTo>
                  <a:pt x="13544802" y="7148649"/>
                </a:lnTo>
                <a:lnTo>
                  <a:pt x="0" y="7148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614" t="0" r="-83614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25927" y="415016"/>
            <a:ext cx="6977998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60"/>
              </a:lnSpc>
              <a:spcBef>
                <a:spcPct val="0"/>
              </a:spcBef>
            </a:pPr>
            <a:r>
              <a:rPr lang="en-US" b="true" sz="58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REFERENCES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76103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0029" y="1489062"/>
            <a:ext cx="17427942" cy="719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482" indent="-213741" lvl="1">
              <a:lnSpc>
                <a:spcPts val="4375"/>
              </a:lnSpc>
              <a:buFont typeface="Arial"/>
              <a:buChar char="•"/>
            </a:pPr>
            <a:r>
              <a:rPr lang="en-US" sz="1979" spc="9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F. Rosenblatt, "The perceptron: A probabilistic model for information storage and organization in the brain," Psychological Review, vol. 65, no. 6, pp. 386–408, 1958.</a:t>
            </a:r>
          </a:p>
          <a:p>
            <a:pPr algn="l" marL="427482" indent="-213741" lvl="1">
              <a:lnSpc>
                <a:spcPts val="4375"/>
              </a:lnSpc>
              <a:buFont typeface="Arial"/>
              <a:buChar char="•"/>
            </a:pPr>
            <a:r>
              <a:rPr lang="en-US" sz="1979" spc="9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M. Minsky and S. Papert, Perceptrons: An Introduction to Computational Geometry. Cambridge, MA: MIT Press, 1969.</a:t>
            </a:r>
          </a:p>
          <a:p>
            <a:pPr algn="l" marL="427482" indent="-213741" lvl="1">
              <a:lnSpc>
                <a:spcPts val="4375"/>
              </a:lnSpc>
              <a:buFont typeface="Arial"/>
              <a:buChar char="•"/>
            </a:pPr>
            <a:r>
              <a:rPr lang="en-US" sz="1979" spc="9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M. Abadi et al., "TensorFlow: A system for large-scale machine learning," in Proc. 12th USENIX Symp. Oper. Syst. Des. Implement.*, 2016, pp. 265–283.</a:t>
            </a:r>
          </a:p>
          <a:p>
            <a:pPr algn="l" marL="427482" indent="-213741" lvl="1">
              <a:lnSpc>
                <a:spcPts val="4375"/>
              </a:lnSpc>
              <a:buFont typeface="Arial"/>
              <a:buChar char="•"/>
            </a:pPr>
            <a:r>
              <a:rPr lang="en-US" sz="1979" spc="9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A. Paszke et al., "PyTorch: An imperative style, high-performance deep learning library," in Adv. Neural Inf. Process. Syst., vol. 32, 2019.</a:t>
            </a:r>
          </a:p>
          <a:p>
            <a:pPr algn="l" marL="427482" indent="-213741" lvl="1">
              <a:lnSpc>
                <a:spcPts val="4375"/>
              </a:lnSpc>
              <a:buFont typeface="Arial"/>
              <a:buChar char="•"/>
            </a:pPr>
            <a:r>
              <a:rPr lang="en-US" sz="1979" spc="9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A. Suresh et al., "Hardware-based neural network simulation using Arduino," Int. J. Artif. Intell. Appl., vol. 11, no. 4, pp. 32–45, 2020.</a:t>
            </a:r>
          </a:p>
          <a:p>
            <a:pPr algn="l" marL="427482" indent="-213741" lvl="1">
              <a:lnSpc>
                <a:spcPts val="4375"/>
              </a:lnSpc>
              <a:buFont typeface="Arial"/>
              <a:buChar char="•"/>
            </a:pPr>
            <a:r>
              <a:rPr lang="en-US" sz="1979" spc="9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W. Jiang et al., "An interactive perceptron learning tool with Arduino," Educ. Robot. J., vol. 9, no. 3, pp. 18–30, 2021.</a:t>
            </a:r>
          </a:p>
          <a:p>
            <a:pPr algn="l" marL="427482" indent="-213741" lvl="1">
              <a:lnSpc>
                <a:spcPts val="4375"/>
              </a:lnSpc>
              <a:buFont typeface="Arial"/>
              <a:buChar char="•"/>
            </a:pPr>
            <a:r>
              <a:rPr lang="en-US" sz="1979" spc="9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A. Gupta and S. Verma, "Analog implementations of perceptron-based classification," J. Electron. Learn. Technol., vol. 6, no. 1, pp. 55–68, 2019.</a:t>
            </a:r>
          </a:p>
          <a:p>
            <a:pPr algn="l" marL="427482" indent="-213741" lvl="1">
              <a:lnSpc>
                <a:spcPts val="4375"/>
              </a:lnSpc>
              <a:buFont typeface="Arial"/>
              <a:buChar char="•"/>
            </a:pPr>
            <a:r>
              <a:rPr lang="en-US" sz="1979" spc="9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S. Rothhaupt, W. Meyerle, and B. Kormann, "FPGA-based hardware acceleration of artificial neural network inference," in Proc. 6th AccML Workshop, 2024, pp. 1–6.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862361" y="843144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981087"/>
                </a:moveTo>
                <a:lnTo>
                  <a:pt x="846187" y="981087"/>
                </a:lnTo>
                <a:lnTo>
                  <a:pt x="846187" y="0"/>
                </a:lnTo>
                <a:lnTo>
                  <a:pt x="0" y="0"/>
                </a:lnTo>
                <a:lnTo>
                  <a:pt x="0" y="98108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23349" y="7166293"/>
            <a:ext cx="6590551" cy="6590551"/>
          </a:xfrm>
          <a:custGeom>
            <a:avLst/>
            <a:gdLst/>
            <a:ahLst/>
            <a:cxnLst/>
            <a:rect r="r" b="b" t="t" l="l"/>
            <a:pathLst>
              <a:path h="6590551" w="6590551">
                <a:moveTo>
                  <a:pt x="0" y="0"/>
                </a:moveTo>
                <a:lnTo>
                  <a:pt x="6590552" y="0"/>
                </a:lnTo>
                <a:lnTo>
                  <a:pt x="6590552" y="6590552"/>
                </a:lnTo>
                <a:lnTo>
                  <a:pt x="0" y="6590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305294" y="5566096"/>
            <a:ext cx="1426639" cy="4720904"/>
            <a:chOff x="0" y="0"/>
            <a:chExt cx="221024" cy="7313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024" cy="731392"/>
            </a:xfrm>
            <a:custGeom>
              <a:avLst/>
              <a:gdLst/>
              <a:ahLst/>
              <a:cxnLst/>
              <a:rect r="r" b="b" t="t" l="l"/>
              <a:pathLst>
                <a:path h="731392" w="221024">
                  <a:moveTo>
                    <a:pt x="110512" y="0"/>
                  </a:moveTo>
                  <a:lnTo>
                    <a:pt x="110512" y="0"/>
                  </a:lnTo>
                  <a:cubicBezTo>
                    <a:pt x="139821" y="0"/>
                    <a:pt x="167931" y="11643"/>
                    <a:pt x="188656" y="32368"/>
                  </a:cubicBezTo>
                  <a:cubicBezTo>
                    <a:pt x="209381" y="53093"/>
                    <a:pt x="221024" y="81202"/>
                    <a:pt x="221024" y="110512"/>
                  </a:cubicBezTo>
                  <a:lnTo>
                    <a:pt x="221024" y="620880"/>
                  </a:lnTo>
                  <a:cubicBezTo>
                    <a:pt x="221024" y="681914"/>
                    <a:pt x="171546" y="731392"/>
                    <a:pt x="110512" y="731392"/>
                  </a:cubicBezTo>
                  <a:lnTo>
                    <a:pt x="110512" y="731392"/>
                  </a:lnTo>
                  <a:cubicBezTo>
                    <a:pt x="49478" y="731392"/>
                    <a:pt x="0" y="681914"/>
                    <a:pt x="0" y="620880"/>
                  </a:cubicBezTo>
                  <a:lnTo>
                    <a:pt x="0" y="110512"/>
                  </a:lnTo>
                  <a:cubicBezTo>
                    <a:pt x="0" y="49478"/>
                    <a:pt x="49478" y="0"/>
                    <a:pt x="110512" y="0"/>
                  </a:cubicBezTo>
                  <a:close/>
                </a:path>
              </a:pathLst>
            </a:custGeom>
            <a:blipFill>
              <a:blip r:embed="rId8"/>
              <a:stretch>
                <a:fillRect l="-27665" t="-29596" r="-29743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158855" y="5143500"/>
            <a:ext cx="1380087" cy="4720904"/>
            <a:chOff x="0" y="0"/>
            <a:chExt cx="213812" cy="7313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812" cy="731392"/>
            </a:xfrm>
            <a:custGeom>
              <a:avLst/>
              <a:gdLst/>
              <a:ahLst/>
              <a:cxnLst/>
              <a:rect r="r" b="b" t="t" l="l"/>
              <a:pathLst>
                <a:path h="731392" w="213812">
                  <a:moveTo>
                    <a:pt x="106906" y="0"/>
                  </a:moveTo>
                  <a:lnTo>
                    <a:pt x="106906" y="0"/>
                  </a:lnTo>
                  <a:cubicBezTo>
                    <a:pt x="165948" y="0"/>
                    <a:pt x="213812" y="47863"/>
                    <a:pt x="213812" y="106906"/>
                  </a:cubicBezTo>
                  <a:lnTo>
                    <a:pt x="213812" y="624486"/>
                  </a:lnTo>
                  <a:cubicBezTo>
                    <a:pt x="213812" y="652839"/>
                    <a:pt x="202548" y="680031"/>
                    <a:pt x="182500" y="700080"/>
                  </a:cubicBezTo>
                  <a:cubicBezTo>
                    <a:pt x="162451" y="720128"/>
                    <a:pt x="135259" y="731392"/>
                    <a:pt x="106906" y="731392"/>
                  </a:cubicBezTo>
                  <a:lnTo>
                    <a:pt x="106906" y="731392"/>
                  </a:lnTo>
                  <a:cubicBezTo>
                    <a:pt x="78553" y="731392"/>
                    <a:pt x="51361" y="720128"/>
                    <a:pt x="31312" y="700080"/>
                  </a:cubicBezTo>
                  <a:cubicBezTo>
                    <a:pt x="11263" y="680031"/>
                    <a:pt x="0" y="652839"/>
                    <a:pt x="0" y="624486"/>
                  </a:cubicBezTo>
                  <a:lnTo>
                    <a:pt x="0" y="106906"/>
                  </a:lnTo>
                  <a:cubicBezTo>
                    <a:pt x="0" y="78553"/>
                    <a:pt x="11263" y="51361"/>
                    <a:pt x="31312" y="31312"/>
                  </a:cubicBezTo>
                  <a:cubicBezTo>
                    <a:pt x="51361" y="11263"/>
                    <a:pt x="78553" y="0"/>
                    <a:pt x="106906" y="0"/>
                  </a:cubicBezTo>
                  <a:close/>
                </a:path>
              </a:pathLst>
            </a:custGeom>
            <a:blipFill>
              <a:blip r:embed="rId8"/>
              <a:stretch>
                <a:fillRect l="-155615" t="-16695" r="-156150" b="-474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965865" y="4390071"/>
            <a:ext cx="1310506" cy="4720904"/>
            <a:chOff x="0" y="0"/>
            <a:chExt cx="203032" cy="7313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032" cy="731392"/>
            </a:xfrm>
            <a:custGeom>
              <a:avLst/>
              <a:gdLst/>
              <a:ahLst/>
              <a:cxnLst/>
              <a:rect r="r" b="b" t="t" l="l"/>
              <a:pathLst>
                <a:path h="731392" w="203032">
                  <a:moveTo>
                    <a:pt x="101516" y="0"/>
                  </a:moveTo>
                  <a:lnTo>
                    <a:pt x="101516" y="0"/>
                  </a:lnTo>
                  <a:cubicBezTo>
                    <a:pt x="157581" y="0"/>
                    <a:pt x="203032" y="45450"/>
                    <a:pt x="203032" y="101516"/>
                  </a:cubicBezTo>
                  <a:lnTo>
                    <a:pt x="203032" y="629876"/>
                  </a:lnTo>
                  <a:cubicBezTo>
                    <a:pt x="203032" y="685941"/>
                    <a:pt x="157581" y="731392"/>
                    <a:pt x="101516" y="731392"/>
                  </a:cubicBezTo>
                  <a:lnTo>
                    <a:pt x="101516" y="731392"/>
                  </a:lnTo>
                  <a:cubicBezTo>
                    <a:pt x="45450" y="731392"/>
                    <a:pt x="0" y="685941"/>
                    <a:pt x="0" y="629876"/>
                  </a:cubicBezTo>
                  <a:lnTo>
                    <a:pt x="0" y="101516"/>
                  </a:lnTo>
                  <a:cubicBezTo>
                    <a:pt x="0" y="45450"/>
                    <a:pt x="45450" y="0"/>
                    <a:pt x="101516" y="0"/>
                  </a:cubicBezTo>
                  <a:close/>
                </a:path>
              </a:pathLst>
            </a:custGeom>
            <a:blipFill>
              <a:blip r:embed="rId8"/>
              <a:stretch>
                <a:fillRect l="-300492" t="0" r="-33927" b="-2165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6288" y="7632747"/>
            <a:ext cx="7913921" cy="931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to you by:</a:t>
            </a:r>
          </a:p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FUZZBUSTERS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26554" y="4090346"/>
            <a:ext cx="10434893" cy="1303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b="true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87236" y="942959"/>
            <a:ext cx="5229616" cy="79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true" spc="-5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CO542</a:t>
            </a:r>
          </a:p>
          <a:p>
            <a:pPr algn="l">
              <a:lnSpc>
                <a:spcPts val="3131"/>
              </a:lnSpc>
            </a:pPr>
            <a:r>
              <a:rPr lang="en-US" sz="2545" i="true" spc="-5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Neural Networks and Fuzzy Systems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1045980">
            <a:off x="14353035" y="-1324129"/>
            <a:ext cx="6071621" cy="7011109"/>
            <a:chOff x="0" y="0"/>
            <a:chExt cx="54991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1045980">
            <a:off x="14481983" y="-1159886"/>
            <a:ext cx="5815241" cy="6715059"/>
            <a:chOff x="0" y="0"/>
            <a:chExt cx="54991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3"/>
              <a:stretch>
                <a:fillRect l="-36659" t="0" r="-3665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0017" y="573597"/>
            <a:ext cx="8437330" cy="122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126987" y="313192"/>
            <a:ext cx="6685111" cy="2051473"/>
            <a:chOff x="0" y="0"/>
            <a:chExt cx="8913481" cy="273529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965889"/>
              <a:ext cx="8796687" cy="769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Our Key Talking Points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61925"/>
              <a:ext cx="8913481" cy="1884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04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12884" y="2785031"/>
            <a:ext cx="5217549" cy="434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87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Introduction</a:t>
            </a:r>
          </a:p>
          <a:p>
            <a:pPr algn="just" marL="755651" indent="-377825" lvl="1">
              <a:lnSpc>
                <a:spcPts val="87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Problem Definition</a:t>
            </a:r>
          </a:p>
          <a:p>
            <a:pPr algn="just" marL="755651" indent="-377825" lvl="1">
              <a:lnSpc>
                <a:spcPts val="87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Our Solution</a:t>
            </a:r>
          </a:p>
          <a:p>
            <a:pPr algn="just" marL="755651" indent="-377825" lvl="1">
              <a:lnSpc>
                <a:spcPts val="87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How it works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995163" y="9252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02269" y="4047863"/>
            <a:ext cx="8692894" cy="434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87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Challenges</a:t>
            </a:r>
          </a:p>
          <a:p>
            <a:pPr algn="just" marL="755651" indent="-377825" lvl="1">
              <a:lnSpc>
                <a:spcPts val="87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Future Improvements</a:t>
            </a:r>
          </a:p>
          <a:p>
            <a:pPr algn="just" marL="755651" indent="-377825" lvl="1">
              <a:lnSpc>
                <a:spcPts val="87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Individual Contributions</a:t>
            </a:r>
          </a:p>
          <a:p>
            <a:pPr algn="just" marL="755651" indent="-377825" lvl="1">
              <a:lnSpc>
                <a:spcPts val="8750"/>
              </a:lnSpc>
              <a:buFont typeface="Arial"/>
              <a:buChar char="•"/>
            </a:pPr>
            <a:r>
              <a:rPr lang="en-US" b="true" sz="350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78494" y="6400750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8" y="0"/>
                </a:lnTo>
                <a:lnTo>
                  <a:pt x="8414388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90985" y="4554160"/>
            <a:ext cx="6376790" cy="3543612"/>
          </a:xfrm>
          <a:custGeom>
            <a:avLst/>
            <a:gdLst/>
            <a:ahLst/>
            <a:cxnLst/>
            <a:rect r="r" b="b" t="t" l="l"/>
            <a:pathLst>
              <a:path h="3543612" w="6376790">
                <a:moveTo>
                  <a:pt x="0" y="0"/>
                </a:moveTo>
                <a:lnTo>
                  <a:pt x="6376789" y="0"/>
                </a:lnTo>
                <a:lnTo>
                  <a:pt x="6376789" y="3543612"/>
                </a:lnTo>
                <a:lnTo>
                  <a:pt x="0" y="35436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3219525" y="3206306"/>
            <a:ext cx="3868378" cy="6239319"/>
          </a:xfrm>
          <a:custGeom>
            <a:avLst/>
            <a:gdLst/>
            <a:ahLst/>
            <a:cxnLst/>
            <a:rect r="r" b="b" t="t" l="l"/>
            <a:pathLst>
              <a:path h="6239319" w="3868378">
                <a:moveTo>
                  <a:pt x="3868378" y="0"/>
                </a:moveTo>
                <a:lnTo>
                  <a:pt x="0" y="0"/>
                </a:lnTo>
                <a:lnTo>
                  <a:pt x="0" y="6239319"/>
                </a:lnTo>
                <a:lnTo>
                  <a:pt x="3868378" y="6239319"/>
                </a:lnTo>
                <a:lnTo>
                  <a:pt x="3868378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86593" y="653415"/>
            <a:ext cx="15588733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29778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63779" y="1735094"/>
            <a:ext cx="1279874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spc="1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How do we teach a toddler to recognize apples and oranges?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82054" y="3317014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3" y="2161579"/>
            <a:ext cx="8576322" cy="8125421"/>
          </a:xfrm>
          <a:custGeom>
            <a:avLst/>
            <a:gdLst/>
            <a:ahLst/>
            <a:cxnLst/>
            <a:rect r="r" b="b" t="t" l="l"/>
            <a:pathLst>
              <a:path h="8125421" w="8576322">
                <a:moveTo>
                  <a:pt x="0" y="0"/>
                </a:moveTo>
                <a:lnTo>
                  <a:pt x="8576321" y="0"/>
                </a:lnTo>
                <a:lnTo>
                  <a:pt x="8576321" y="8125421"/>
                </a:lnTo>
                <a:lnTo>
                  <a:pt x="0" y="81254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5000"/>
            </a:blip>
            <a:stretch>
              <a:fillRect l="-3314" t="-4523" r="0" b="-4523"/>
            </a:stretch>
          </a:blipFill>
          <a:ln w="38100" cap="sq">
            <a:solidFill>
              <a:srgbClr val="000000">
                <a:alpha val="64706"/>
              </a:srgbClr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986593" y="653415"/>
            <a:ext cx="15588733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INTRODUCTION CONTD.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76322" y="2335939"/>
            <a:ext cx="950704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spc="1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Computers learn the same way when it comes to ML!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09845" y="-4553809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587844" y="7524207"/>
            <a:ext cx="9700156" cy="2762793"/>
            <a:chOff x="0" y="0"/>
            <a:chExt cx="2554774" cy="7276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54774" cy="727649"/>
            </a:xfrm>
            <a:custGeom>
              <a:avLst/>
              <a:gdLst/>
              <a:ahLst/>
              <a:cxnLst/>
              <a:rect r="r" b="b" t="t" l="l"/>
              <a:pathLst>
                <a:path h="727649" w="2554774">
                  <a:moveTo>
                    <a:pt x="0" y="0"/>
                  </a:moveTo>
                  <a:lnTo>
                    <a:pt x="2554774" y="0"/>
                  </a:lnTo>
                  <a:lnTo>
                    <a:pt x="2554774" y="727649"/>
                  </a:lnTo>
                  <a:lnTo>
                    <a:pt x="0" y="727649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554774" cy="727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5"/>
                </a:lnSpc>
              </a:pPr>
              <a:r>
                <a:rPr lang="en-US" b="true" sz="3379" spc="168">
                  <a:solidFill>
                    <a:srgbClr val="FFFB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WE AIM TO HELP PEOPLE UNDERSTAND </a:t>
              </a:r>
            </a:p>
            <a:p>
              <a:pPr algn="ctr">
                <a:lnSpc>
                  <a:spcPts val="4055"/>
                </a:lnSpc>
              </a:pPr>
              <a:r>
                <a:rPr lang="en-US" b="true" sz="3379" spc="168">
                  <a:solidFill>
                    <a:srgbClr val="FFFBF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HOW A MACHINE LEARNS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259300" y="937089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05022" y="4757440"/>
            <a:ext cx="7806916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199" spc="1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“Computers start with no knowledge, make mistakes, and improve over time”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65860" y="75165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3829475"/>
            <a:ext cx="10317289" cy="580347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02807" y="2433321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January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95932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7958" y="447875"/>
            <a:ext cx="9879016" cy="7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PROBLEM DEFINITION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2522" y="1112038"/>
            <a:ext cx="11160570" cy="226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9"/>
              </a:lnSpc>
            </a:pPr>
            <a:r>
              <a:rPr lang="en-US" sz="2999" i="true" b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How do machines learn?</a:t>
            </a:r>
          </a:p>
          <a:p>
            <a:pPr algn="l" marL="647698" indent="-323849" lvl="1">
              <a:lnSpc>
                <a:spcPts val="61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computer improves at a task by learning from data</a:t>
            </a:r>
          </a:p>
          <a:p>
            <a:pPr algn="l" marL="647698" indent="-323849" lvl="1">
              <a:lnSpc>
                <a:spcPts val="61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One of the core techniques: </a:t>
            </a:r>
            <a:r>
              <a:rPr lang="en-US" b="true" sz="2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Neural Network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45396" y="4678680"/>
            <a:ext cx="5491290" cy="69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79"/>
              </a:lnSpc>
            </a:pPr>
            <a:r>
              <a:rPr lang="en-US" b="true" sz="29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What is a Neural Network?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83489" y="5878354"/>
            <a:ext cx="7251338" cy="265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Mimics how the human brain works</a:t>
            </a:r>
          </a:p>
          <a:p>
            <a:pPr algn="l" marL="647698" indent="-323849" lvl="1">
              <a:lnSpc>
                <a:spcPts val="59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Layers of Artificial </a:t>
            </a:r>
            <a:r>
              <a:rPr lang="en-US" b="true" sz="29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Neurons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Adjusts “weights” over time to make better decisions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4122" y="9794875"/>
            <a:ext cx="9469045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  <a:spcBef>
                <a:spcPct val="0"/>
              </a:spcBef>
            </a:pPr>
            <a:r>
              <a:rPr lang="en-US" sz="1979" i="true" spc="98" u="sng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  <a:hlinkClick r:id="rId8" tooltip="https://youtu.be/aircAruvnKk?feature=shared"/>
              </a:rPr>
              <a:t>Source : https://youtu.be/aircAruvnKk?feature=shared</a:t>
            </a:r>
            <a:r>
              <a:rPr lang="en-US" sz="1979" i="true" spc="98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(3Blue1Brown)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65860" y="75165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632688"/>
            <a:ext cx="9039513" cy="4307520"/>
          </a:xfrm>
          <a:custGeom>
            <a:avLst/>
            <a:gdLst/>
            <a:ahLst/>
            <a:cxnLst/>
            <a:rect r="r" b="b" t="t" l="l"/>
            <a:pathLst>
              <a:path h="4307520" w="9039513">
                <a:moveTo>
                  <a:pt x="0" y="0"/>
                </a:moveTo>
                <a:lnTo>
                  <a:pt x="9039513" y="0"/>
                </a:lnTo>
                <a:lnTo>
                  <a:pt x="9039513" y="4307521"/>
                </a:lnTo>
                <a:lnTo>
                  <a:pt x="0" y="430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64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22479" y="3632688"/>
            <a:ext cx="9065521" cy="4307520"/>
          </a:xfrm>
          <a:custGeom>
            <a:avLst/>
            <a:gdLst/>
            <a:ahLst/>
            <a:cxnLst/>
            <a:rect r="r" b="b" t="t" l="l"/>
            <a:pathLst>
              <a:path h="4307520" w="9065521">
                <a:moveTo>
                  <a:pt x="0" y="0"/>
                </a:moveTo>
                <a:lnTo>
                  <a:pt x="9065521" y="0"/>
                </a:lnTo>
                <a:lnTo>
                  <a:pt x="9065521" y="4307521"/>
                </a:lnTo>
                <a:lnTo>
                  <a:pt x="0" y="4307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6975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78624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7958" y="447875"/>
            <a:ext cx="9879016" cy="7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PROBLEM DEFINITION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63715" y="2084617"/>
            <a:ext cx="11160570" cy="691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b="true" sz="2999" i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How Neural Networks Mimic the Brain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65860" y="75165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5" y="0"/>
                </a:lnTo>
                <a:lnTo>
                  <a:pt x="7086595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9466" y="3061795"/>
            <a:ext cx="11583043" cy="6134334"/>
          </a:xfrm>
          <a:custGeom>
            <a:avLst/>
            <a:gdLst/>
            <a:ahLst/>
            <a:cxnLst/>
            <a:rect r="r" b="b" t="t" l="l"/>
            <a:pathLst>
              <a:path h="6134334" w="11583043">
                <a:moveTo>
                  <a:pt x="0" y="0"/>
                </a:moveTo>
                <a:lnTo>
                  <a:pt x="11583044" y="0"/>
                </a:lnTo>
                <a:lnTo>
                  <a:pt x="11583044" y="6134333"/>
                </a:lnTo>
                <a:lnTo>
                  <a:pt x="0" y="6134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71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74724" y="5675667"/>
            <a:ext cx="2505375" cy="906589"/>
            <a:chOff x="0" y="0"/>
            <a:chExt cx="561167" cy="2030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1167" cy="203063"/>
            </a:xfrm>
            <a:custGeom>
              <a:avLst/>
              <a:gdLst/>
              <a:ahLst/>
              <a:cxnLst/>
              <a:rect r="r" b="b" t="t" l="l"/>
              <a:pathLst>
                <a:path h="203063" w="561167">
                  <a:moveTo>
                    <a:pt x="0" y="0"/>
                  </a:moveTo>
                  <a:lnTo>
                    <a:pt x="561167" y="0"/>
                  </a:lnTo>
                  <a:lnTo>
                    <a:pt x="561167" y="203063"/>
                  </a:lnTo>
                  <a:lnTo>
                    <a:pt x="0" y="2030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61167" cy="250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INPUT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16077" y="5675667"/>
            <a:ext cx="2505375" cy="906589"/>
            <a:chOff x="0" y="0"/>
            <a:chExt cx="561167" cy="2030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1167" cy="203063"/>
            </a:xfrm>
            <a:custGeom>
              <a:avLst/>
              <a:gdLst/>
              <a:ahLst/>
              <a:cxnLst/>
              <a:rect r="r" b="b" t="t" l="l"/>
              <a:pathLst>
                <a:path h="203063" w="561167">
                  <a:moveTo>
                    <a:pt x="0" y="0"/>
                  </a:moveTo>
                  <a:lnTo>
                    <a:pt x="561167" y="0"/>
                  </a:lnTo>
                  <a:lnTo>
                    <a:pt x="561167" y="203063"/>
                  </a:lnTo>
                  <a:lnTo>
                    <a:pt x="0" y="2030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561167" cy="250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OUTPUT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80099" y="5675667"/>
            <a:ext cx="1600900" cy="869941"/>
            <a:chOff x="0" y="0"/>
            <a:chExt cx="1000977" cy="5439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0977" cy="543938"/>
            </a:xfrm>
            <a:custGeom>
              <a:avLst/>
              <a:gdLst/>
              <a:ahLst/>
              <a:cxnLst/>
              <a:rect r="r" b="b" t="t" l="l"/>
              <a:pathLst>
                <a:path h="543938" w="1000977">
                  <a:moveTo>
                    <a:pt x="1000977" y="271969"/>
                  </a:moveTo>
                  <a:lnTo>
                    <a:pt x="594577" y="0"/>
                  </a:lnTo>
                  <a:lnTo>
                    <a:pt x="594577" y="203200"/>
                  </a:lnTo>
                  <a:lnTo>
                    <a:pt x="0" y="203200"/>
                  </a:lnTo>
                  <a:lnTo>
                    <a:pt x="0" y="340738"/>
                  </a:lnTo>
                  <a:lnTo>
                    <a:pt x="594577" y="340738"/>
                  </a:lnTo>
                  <a:lnTo>
                    <a:pt x="594577" y="543938"/>
                  </a:lnTo>
                  <a:lnTo>
                    <a:pt x="1000977" y="271969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03200"/>
              <a:ext cx="899377" cy="13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402807" y="2433321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b="true" sz="37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January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895932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7958" y="447875"/>
            <a:ext cx="9879016" cy="7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PROBLEM DEFINITION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63344" y="1584467"/>
            <a:ext cx="11160570" cy="1477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617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Learning Neural Networks is TRICKY!</a:t>
            </a:r>
          </a:p>
          <a:p>
            <a:pPr algn="l">
              <a:lnSpc>
                <a:spcPts val="6179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1449024" y="5712315"/>
            <a:ext cx="1667054" cy="869941"/>
            <a:chOff x="0" y="0"/>
            <a:chExt cx="1042340" cy="5439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2340" cy="543938"/>
            </a:xfrm>
            <a:custGeom>
              <a:avLst/>
              <a:gdLst/>
              <a:ahLst/>
              <a:cxnLst/>
              <a:rect r="r" b="b" t="t" l="l"/>
              <a:pathLst>
                <a:path h="543938" w="1042340">
                  <a:moveTo>
                    <a:pt x="1042340" y="271969"/>
                  </a:moveTo>
                  <a:lnTo>
                    <a:pt x="635940" y="0"/>
                  </a:lnTo>
                  <a:lnTo>
                    <a:pt x="635940" y="203200"/>
                  </a:lnTo>
                  <a:lnTo>
                    <a:pt x="0" y="203200"/>
                  </a:lnTo>
                  <a:lnTo>
                    <a:pt x="0" y="340738"/>
                  </a:lnTo>
                  <a:lnTo>
                    <a:pt x="635940" y="340738"/>
                  </a:lnTo>
                  <a:lnTo>
                    <a:pt x="635940" y="543938"/>
                  </a:lnTo>
                  <a:lnTo>
                    <a:pt x="1042340" y="271969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03200"/>
              <a:ext cx="940740" cy="13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5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055306" y="923651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5504" y="654844"/>
            <a:ext cx="1580557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OUR SOLUTION - A HANDS-ON LEARNING TOOL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47639" y="2039013"/>
            <a:ext cx="7463436" cy="7201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133" indent="-335566" lvl="1">
              <a:lnSpc>
                <a:spcPts val="6403"/>
              </a:lnSpc>
              <a:buFont typeface="Arial"/>
              <a:buChar char="•"/>
            </a:pPr>
            <a:r>
              <a:rPr lang="en-US" sz="31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Hardware powered Single-Layer Perceptron </a:t>
            </a:r>
          </a:p>
          <a:p>
            <a:pPr algn="l" marL="1342266" indent="-447422" lvl="2">
              <a:lnSpc>
                <a:spcPts val="6403"/>
              </a:lnSpc>
              <a:buFont typeface="Arial"/>
              <a:buChar char="⚬"/>
            </a:pPr>
            <a:r>
              <a:rPr lang="en-US" sz="31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simple AI model that learns and makes decisions.</a:t>
            </a:r>
          </a:p>
          <a:p>
            <a:pPr algn="l">
              <a:lnSpc>
                <a:spcPts val="6403"/>
              </a:lnSpc>
            </a:pPr>
          </a:p>
          <a:p>
            <a:pPr algn="l" marL="671133" indent="-335566" lvl="1">
              <a:lnSpc>
                <a:spcPts val="6403"/>
              </a:lnSpc>
              <a:buFont typeface="Arial"/>
              <a:buChar char="•"/>
            </a:pPr>
            <a:r>
              <a:rPr lang="en-US" sz="31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Perceptron Living in ARDUINO</a:t>
            </a:r>
          </a:p>
          <a:p>
            <a:pPr algn="l" marL="1342266" indent="-447422" lvl="2">
              <a:lnSpc>
                <a:spcPts val="6403"/>
              </a:lnSpc>
              <a:buFont typeface="Arial"/>
              <a:buChar char="⚬"/>
            </a:pPr>
            <a:r>
              <a:rPr lang="en-US" sz="31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way to visualize the L</a:t>
            </a:r>
            <a:r>
              <a:rPr lang="en-US" sz="31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earning Process</a:t>
            </a:r>
          </a:p>
          <a:p>
            <a:pPr algn="l">
              <a:lnSpc>
                <a:spcPts val="640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63418" y="2296188"/>
            <a:ext cx="7896483" cy="6987952"/>
          </a:xfrm>
          <a:custGeom>
            <a:avLst/>
            <a:gdLst/>
            <a:ahLst/>
            <a:cxnLst/>
            <a:rect r="r" b="b" t="t" l="l"/>
            <a:pathLst>
              <a:path h="6987952" w="7896483">
                <a:moveTo>
                  <a:pt x="0" y="0"/>
                </a:moveTo>
                <a:lnTo>
                  <a:pt x="7896483" y="0"/>
                </a:lnTo>
                <a:lnTo>
                  <a:pt x="7896483" y="6987952"/>
                </a:lnTo>
                <a:lnTo>
                  <a:pt x="0" y="6987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34" t="-75427" r="0" b="-878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DAGf1XdTr48</dc:identifier>
  <dcterms:modified xsi:type="dcterms:W3CDTF">2011-08-01T06:04:30Z</dcterms:modified>
  <cp:revision>1</cp:revision>
  <dc:title>Neuron Glow by FuzzBusters</dc:title>
</cp:coreProperties>
</file>